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notesMasterIdLst>
    <p:notesMasterId r:id="rId33"/>
  </p:notesMasterIdLst>
  <p:handoutMasterIdLst>
    <p:handoutMasterId r:id="rId34"/>
  </p:handoutMasterIdLst>
  <p:sldIdLst>
    <p:sldId id="256" r:id="rId2"/>
    <p:sldId id="277" r:id="rId3"/>
    <p:sldId id="260" r:id="rId4"/>
    <p:sldId id="293" r:id="rId5"/>
    <p:sldId id="257" r:id="rId6"/>
    <p:sldId id="274" r:id="rId7"/>
    <p:sldId id="275" r:id="rId8"/>
    <p:sldId id="276" r:id="rId9"/>
    <p:sldId id="279" r:id="rId10"/>
    <p:sldId id="273" r:id="rId11"/>
    <p:sldId id="258" r:id="rId12"/>
    <p:sldId id="272" r:id="rId13"/>
    <p:sldId id="284" r:id="rId14"/>
    <p:sldId id="263" r:id="rId15"/>
    <p:sldId id="266" r:id="rId16"/>
    <p:sldId id="262" r:id="rId17"/>
    <p:sldId id="282" r:id="rId18"/>
    <p:sldId id="283" r:id="rId19"/>
    <p:sldId id="281" r:id="rId20"/>
    <p:sldId id="280" r:id="rId21"/>
    <p:sldId id="285" r:id="rId22"/>
    <p:sldId id="292" r:id="rId23"/>
    <p:sldId id="286" r:id="rId24"/>
    <p:sldId id="265" r:id="rId25"/>
    <p:sldId id="261" r:id="rId26"/>
    <p:sldId id="290" r:id="rId27"/>
    <p:sldId id="271" r:id="rId28"/>
    <p:sldId id="288" r:id="rId29"/>
    <p:sldId id="287" r:id="rId30"/>
    <p:sldId id="289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thpala" id="{3DC5A91C-2708-4094-AA83-06B2ECF87A85}">
          <p14:sldIdLst>
            <p14:sldId id="256"/>
            <p14:sldId id="277"/>
            <p14:sldId id="260"/>
            <p14:sldId id="293"/>
            <p14:sldId id="257"/>
            <p14:sldId id="274"/>
            <p14:sldId id="275"/>
            <p14:sldId id="276"/>
            <p14:sldId id="279"/>
          </p14:sldIdLst>
        </p14:section>
        <p14:section name="Uvindu" id="{67A44166-2427-4845-8ED6-2632A06C910F}">
          <p14:sldIdLst>
            <p14:sldId id="273"/>
            <p14:sldId id="258"/>
            <p14:sldId id="272"/>
            <p14:sldId id="284"/>
          </p14:sldIdLst>
        </p14:section>
        <p14:section name="Thenuka" id="{0E87A355-FBF7-4C91-8ACF-CFD795BA5A96}">
          <p14:sldIdLst>
            <p14:sldId id="263"/>
            <p14:sldId id="266"/>
            <p14:sldId id="262"/>
            <p14:sldId id="282"/>
            <p14:sldId id="283"/>
            <p14:sldId id="281"/>
            <p14:sldId id="280"/>
            <p14:sldId id="285"/>
            <p14:sldId id="292"/>
            <p14:sldId id="286"/>
          </p14:sldIdLst>
        </p14:section>
        <p14:section name="Janadhi" id="{86F4BDB3-5BC2-411B-A3D6-D1C564F4805B}">
          <p14:sldIdLst>
            <p14:sldId id="265"/>
            <p14:sldId id="261"/>
            <p14:sldId id="290"/>
            <p14:sldId id="271"/>
            <p14:sldId id="288"/>
            <p14:sldId id="287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93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4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hyperlink" Target="http://activemq.apache.org/" TargetMode="Externa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://activemq.apache.org/" TargetMode="External"/><Relationship Id="rId1" Type="http://schemas.openxmlformats.org/officeDocument/2006/relationships/image" Target="../media/image3.jp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5C1F8-A501-498B-9BCA-D8954745FC1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9769D80-3D9C-41C4-A152-05A8761A445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Raleway" panose="020B0503030101060003" pitchFamily="34" charset="0"/>
            </a:rPr>
            <a:t>Developed by the </a:t>
          </a:r>
          <a:r>
            <a:rPr lang="en-US" dirty="0">
              <a:latin typeface="Raleway" panose="020B0503030101060003" pitchFamily="34" charset="0"/>
              <a:hlinkClick xmlns:r="http://schemas.openxmlformats.org/officeDocument/2006/relationships" r:id="rId1"/>
            </a:rPr>
            <a:t>Apache Software Foundation</a:t>
          </a:r>
          <a:endParaRPr lang="en-US" dirty="0">
            <a:latin typeface="Raleway" panose="020B0503030101060003" pitchFamily="34" charset="0"/>
          </a:endParaRPr>
        </a:p>
        <a:p>
          <a:pPr>
            <a:lnSpc>
              <a:spcPct val="100000"/>
            </a:lnSpc>
            <a:defRPr cap="all"/>
          </a:pPr>
          <a:r>
            <a:rPr lang="en-US" dirty="0">
              <a:latin typeface="Raleway" panose="020B0503030101060003" pitchFamily="34" charset="0"/>
            </a:rPr>
            <a:t>Stable release  in </a:t>
          </a:r>
          <a:r>
            <a:rPr lang="en-US" dirty="0">
              <a:effectLst/>
            </a:rPr>
            <a:t>August 28, 2019</a:t>
          </a:r>
        </a:p>
        <a:p>
          <a:pPr>
            <a:lnSpc>
              <a:spcPct val="100000"/>
            </a:lnSpc>
            <a:defRPr cap="all"/>
          </a:pPr>
          <a:r>
            <a:rPr lang="en-US" dirty="0">
              <a:effectLst/>
              <a:latin typeface="Raleway" panose="020B0503030101060003" pitchFamily="34" charset="0"/>
            </a:rPr>
            <a:t>(V </a:t>
          </a:r>
          <a:r>
            <a:rPr lang="en-US" dirty="0">
              <a:effectLst/>
            </a:rPr>
            <a:t>5.15.10 /)</a:t>
          </a:r>
          <a:endParaRPr lang="en-US" dirty="0">
            <a:latin typeface="Raleway" panose="020B0503030101060003" pitchFamily="34" charset="0"/>
          </a:endParaRPr>
        </a:p>
      </dgm:t>
    </dgm:pt>
    <dgm:pt modelId="{3FEF808D-82C4-4199-871F-B89B9632DB53}" type="parTrans" cxnId="{9189B4E5-1FAF-4768-86B4-011617BD49C2}">
      <dgm:prSet/>
      <dgm:spPr/>
      <dgm:t>
        <a:bodyPr/>
        <a:lstStyle/>
        <a:p>
          <a:endParaRPr lang="en-US"/>
        </a:p>
      </dgm:t>
    </dgm:pt>
    <dgm:pt modelId="{B76FF107-C17E-40FD-8D23-F21DBBE1E30B}" type="sibTrans" cxnId="{9189B4E5-1FAF-4768-86B4-011617BD49C2}">
      <dgm:prSet/>
      <dgm:spPr/>
      <dgm:t>
        <a:bodyPr/>
        <a:lstStyle/>
        <a:p>
          <a:endParaRPr lang="en-US"/>
        </a:p>
      </dgm:t>
    </dgm:pt>
    <dgm:pt modelId="{DD706381-7816-411C-8827-863AEC6052E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latin typeface="Raleway" panose="020B0503030101060003" pitchFamily="34" charset="0"/>
            </a:rPr>
            <a:t>Message-oriented middleware (MOM)</a:t>
          </a:r>
        </a:p>
      </dgm:t>
    </dgm:pt>
    <dgm:pt modelId="{2F4BFF8B-AD4F-413A-877F-0F7ABE1E8CDE}" type="parTrans" cxnId="{1C640FAA-F423-43E4-A2DE-B6564D0A2746}">
      <dgm:prSet/>
      <dgm:spPr/>
      <dgm:t>
        <a:bodyPr/>
        <a:lstStyle/>
        <a:p>
          <a:endParaRPr lang="en-US"/>
        </a:p>
      </dgm:t>
    </dgm:pt>
    <dgm:pt modelId="{53656E5C-3798-4EFF-AE59-C02326E309A1}" type="sibTrans" cxnId="{1C640FAA-F423-43E4-A2DE-B6564D0A2746}">
      <dgm:prSet/>
      <dgm:spPr/>
      <dgm:t>
        <a:bodyPr/>
        <a:lstStyle/>
        <a:p>
          <a:endParaRPr lang="en-US"/>
        </a:p>
      </dgm:t>
    </dgm:pt>
    <dgm:pt modelId="{10185A1A-E2A9-48FF-9BD3-AFFC35803E9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Raleway" panose="020B0503030101060003" pitchFamily="34" charset="0"/>
            </a:rPr>
            <a:t>Allows loose coupling of the elements</a:t>
          </a:r>
        </a:p>
      </dgm:t>
    </dgm:pt>
    <dgm:pt modelId="{800563E3-BF02-4E63-890C-A26531DDCBC8}" type="parTrans" cxnId="{597CB97F-9179-4AE3-97BD-17188FE000FB}">
      <dgm:prSet/>
      <dgm:spPr/>
      <dgm:t>
        <a:bodyPr/>
        <a:lstStyle/>
        <a:p>
          <a:endParaRPr lang="en-US"/>
        </a:p>
      </dgm:t>
    </dgm:pt>
    <dgm:pt modelId="{7D9CF3B2-0A16-49C3-BA7F-65BA640F61CD}" type="sibTrans" cxnId="{597CB97F-9179-4AE3-97BD-17188FE000FB}">
      <dgm:prSet/>
      <dgm:spPr/>
      <dgm:t>
        <a:bodyPr/>
        <a:lstStyle/>
        <a:p>
          <a:endParaRPr lang="en-US"/>
        </a:p>
      </dgm:t>
    </dgm:pt>
    <dgm:pt modelId="{8E0C4D9F-A935-4DF5-9717-A595449C0E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Raleway" panose="020B0503030101060003" pitchFamily="34" charset="0"/>
            </a:rPr>
            <a:t>Java based-makes use of the Java Message Service (JMS) API</a:t>
          </a:r>
        </a:p>
      </dgm:t>
    </dgm:pt>
    <dgm:pt modelId="{DD3CDE15-0847-4304-9708-3839C7503FCE}" type="parTrans" cxnId="{6938EFF2-55D6-489E-8DB7-4EFBA5DD1DBC}">
      <dgm:prSet/>
      <dgm:spPr/>
      <dgm:t>
        <a:bodyPr/>
        <a:lstStyle/>
        <a:p>
          <a:endParaRPr lang="en-US"/>
        </a:p>
      </dgm:t>
    </dgm:pt>
    <dgm:pt modelId="{74205D37-C4FC-43A6-BE89-7DCA7E1F9717}" type="sibTrans" cxnId="{6938EFF2-55D6-489E-8DB7-4EFBA5DD1DBC}">
      <dgm:prSet/>
      <dgm:spPr/>
      <dgm:t>
        <a:bodyPr/>
        <a:lstStyle/>
        <a:p>
          <a:endParaRPr lang="en-US"/>
        </a:p>
      </dgm:t>
    </dgm:pt>
    <dgm:pt modelId="{DE036409-CEE1-491C-A5FF-1EC866CDC2B1}" type="pres">
      <dgm:prSet presAssocID="{2F95C1F8-A501-498B-9BCA-D8954745FC11}" presName="root" presStyleCnt="0">
        <dgm:presLayoutVars>
          <dgm:dir/>
          <dgm:resizeHandles val="exact"/>
        </dgm:presLayoutVars>
      </dgm:prSet>
      <dgm:spPr/>
    </dgm:pt>
    <dgm:pt modelId="{D70B791A-2DEF-4442-920B-404787516D5C}" type="pres">
      <dgm:prSet presAssocID="{A9769D80-3D9C-41C4-A152-05A8761A4455}" presName="compNode" presStyleCnt="0"/>
      <dgm:spPr/>
    </dgm:pt>
    <dgm:pt modelId="{540830F5-A124-4D23-8C43-15BCE93393CC}" type="pres">
      <dgm:prSet presAssocID="{A9769D80-3D9C-41C4-A152-05A8761A4455}" presName="iconBgRect" presStyleLbl="bgShp" presStyleIdx="0" presStyleCnt="4"/>
      <dgm:spPr/>
    </dgm:pt>
    <dgm:pt modelId="{8F5BF8FA-51B2-49D1-85A2-8606BCDF0C93}" type="pres">
      <dgm:prSet presAssocID="{A9769D80-3D9C-41C4-A152-05A8761A4455}" presName="iconRect" presStyleLbl="node1" presStyleIdx="0" presStyleCnt="4" custScaleX="193491" custScaleY="193981"/>
      <dgm:spPr>
        <a:blipFill>
          <a:blip xmlns:r="http://schemas.openxmlformats.org/officeDocument/2006/relationships"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</dgm:spPr>
    </dgm:pt>
    <dgm:pt modelId="{DB4056CB-B2CA-4178-B114-F6AC6AF68D55}" type="pres">
      <dgm:prSet presAssocID="{A9769D80-3D9C-41C4-A152-05A8761A4455}" presName="spaceRect" presStyleCnt="0"/>
      <dgm:spPr/>
    </dgm:pt>
    <dgm:pt modelId="{5B669C4C-9BCC-4F31-BF25-25234B1C2009}" type="pres">
      <dgm:prSet presAssocID="{A9769D80-3D9C-41C4-A152-05A8761A4455}" presName="textRect" presStyleLbl="revTx" presStyleIdx="0" presStyleCnt="4">
        <dgm:presLayoutVars>
          <dgm:chMax val="1"/>
          <dgm:chPref val="1"/>
        </dgm:presLayoutVars>
      </dgm:prSet>
      <dgm:spPr/>
    </dgm:pt>
    <dgm:pt modelId="{C4B0852B-CC88-4E8A-9C3B-DAD4F3B69269}" type="pres">
      <dgm:prSet presAssocID="{B76FF107-C17E-40FD-8D23-F21DBBE1E30B}" presName="sibTrans" presStyleCnt="0"/>
      <dgm:spPr/>
    </dgm:pt>
    <dgm:pt modelId="{B0CF0BCF-C628-489F-BBEA-433A6FB22C1B}" type="pres">
      <dgm:prSet presAssocID="{DD706381-7816-411C-8827-863AEC6052EA}" presName="compNode" presStyleCnt="0"/>
      <dgm:spPr/>
    </dgm:pt>
    <dgm:pt modelId="{ED04965E-2E86-47ED-BE2F-9C7ED4B99BB2}" type="pres">
      <dgm:prSet presAssocID="{DD706381-7816-411C-8827-863AEC6052EA}" presName="iconBgRect" presStyleLbl="bgShp" presStyleIdx="1" presStyleCnt="4" custLinFactNeighborY="1502"/>
      <dgm:spPr/>
    </dgm:pt>
    <dgm:pt modelId="{D7C5DF02-CEFD-4D40-A874-518C2F0F9EEE}" type="pres">
      <dgm:prSet presAssocID="{DD706381-7816-411C-8827-863AEC6052E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ADB45ECE-D0E5-49B5-8461-A9F28A353759}" type="pres">
      <dgm:prSet presAssocID="{DD706381-7816-411C-8827-863AEC6052EA}" presName="spaceRect" presStyleCnt="0"/>
      <dgm:spPr/>
    </dgm:pt>
    <dgm:pt modelId="{F2AEC75B-F39E-469A-895E-E93E9F7F5A16}" type="pres">
      <dgm:prSet presAssocID="{DD706381-7816-411C-8827-863AEC6052EA}" presName="textRect" presStyleLbl="revTx" presStyleIdx="1" presStyleCnt="4">
        <dgm:presLayoutVars>
          <dgm:chMax val="1"/>
          <dgm:chPref val="1"/>
        </dgm:presLayoutVars>
      </dgm:prSet>
      <dgm:spPr/>
    </dgm:pt>
    <dgm:pt modelId="{3A77701F-0E9F-42C4-BACE-BE2C632329D9}" type="pres">
      <dgm:prSet presAssocID="{53656E5C-3798-4EFF-AE59-C02326E309A1}" presName="sibTrans" presStyleCnt="0"/>
      <dgm:spPr/>
    </dgm:pt>
    <dgm:pt modelId="{19009CF6-D48F-46C9-8FD3-F87C52E7CDFF}" type="pres">
      <dgm:prSet presAssocID="{10185A1A-E2A9-48FF-9BD3-AFFC35803E9F}" presName="compNode" presStyleCnt="0"/>
      <dgm:spPr/>
    </dgm:pt>
    <dgm:pt modelId="{97016CA0-DCF9-4455-9898-27F21E208D31}" type="pres">
      <dgm:prSet presAssocID="{10185A1A-E2A9-48FF-9BD3-AFFC35803E9F}" presName="iconBgRect" presStyleLbl="bgShp" presStyleIdx="2" presStyleCnt="4"/>
      <dgm:spPr/>
    </dgm:pt>
    <dgm:pt modelId="{1F91EFAB-310E-4271-8D17-BDB3D39681C3}" type="pres">
      <dgm:prSet presAssocID="{10185A1A-E2A9-48FF-9BD3-AFFC35803E9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981C7661-1A30-4136-A147-617C1AAD1915}" type="pres">
      <dgm:prSet presAssocID="{10185A1A-E2A9-48FF-9BD3-AFFC35803E9F}" presName="spaceRect" presStyleCnt="0"/>
      <dgm:spPr/>
    </dgm:pt>
    <dgm:pt modelId="{CFB46806-CB90-4982-9A13-A5802C984125}" type="pres">
      <dgm:prSet presAssocID="{10185A1A-E2A9-48FF-9BD3-AFFC35803E9F}" presName="textRect" presStyleLbl="revTx" presStyleIdx="2" presStyleCnt="4">
        <dgm:presLayoutVars>
          <dgm:chMax val="1"/>
          <dgm:chPref val="1"/>
        </dgm:presLayoutVars>
      </dgm:prSet>
      <dgm:spPr/>
    </dgm:pt>
    <dgm:pt modelId="{7D41C075-E791-4EF7-BFCA-13E66B1161B7}" type="pres">
      <dgm:prSet presAssocID="{7D9CF3B2-0A16-49C3-BA7F-65BA640F61CD}" presName="sibTrans" presStyleCnt="0"/>
      <dgm:spPr/>
    </dgm:pt>
    <dgm:pt modelId="{7FBF1DA0-CC2B-4EFA-ACDD-5060EBD1A022}" type="pres">
      <dgm:prSet presAssocID="{8E0C4D9F-A935-4DF5-9717-A595449C0EBF}" presName="compNode" presStyleCnt="0"/>
      <dgm:spPr/>
    </dgm:pt>
    <dgm:pt modelId="{2C67A5BC-33EE-4B2B-9409-8C312C3AFEF8}" type="pres">
      <dgm:prSet presAssocID="{8E0C4D9F-A935-4DF5-9717-A595449C0EBF}" presName="iconBgRect" presStyleLbl="bgShp" presStyleIdx="3" presStyleCnt="4"/>
      <dgm:spPr/>
    </dgm:pt>
    <dgm:pt modelId="{794D8FE4-DE72-4C13-865D-B5599195DE8F}" type="pres">
      <dgm:prSet presAssocID="{8E0C4D9F-A935-4DF5-9717-A595449C0E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</dgm:spPr>
    </dgm:pt>
    <dgm:pt modelId="{86B53293-EFDA-4E2D-8578-D26AC230ADD6}" type="pres">
      <dgm:prSet presAssocID="{8E0C4D9F-A935-4DF5-9717-A595449C0EBF}" presName="spaceRect" presStyleCnt="0"/>
      <dgm:spPr/>
    </dgm:pt>
    <dgm:pt modelId="{6016309B-C2EA-431D-B923-1D8CC398D7B2}" type="pres">
      <dgm:prSet presAssocID="{8E0C4D9F-A935-4DF5-9717-A595449C0EB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7DE400D-49F9-4F1D-A9B6-6E330FE51051}" type="presOf" srcId="{A9769D80-3D9C-41C4-A152-05A8761A4455}" destId="{5B669C4C-9BCC-4F31-BF25-25234B1C2009}" srcOrd="0" destOrd="0" presId="urn:microsoft.com/office/officeart/2018/5/layout/IconCircleLabelList"/>
    <dgm:cxn modelId="{D5170E31-47F2-408B-90D9-0F4DDE9A3ACE}" type="presOf" srcId="{DD706381-7816-411C-8827-863AEC6052EA}" destId="{F2AEC75B-F39E-469A-895E-E93E9F7F5A16}" srcOrd="0" destOrd="0" presId="urn:microsoft.com/office/officeart/2018/5/layout/IconCircleLabelList"/>
    <dgm:cxn modelId="{597CB97F-9179-4AE3-97BD-17188FE000FB}" srcId="{2F95C1F8-A501-498B-9BCA-D8954745FC11}" destId="{10185A1A-E2A9-48FF-9BD3-AFFC35803E9F}" srcOrd="2" destOrd="0" parTransId="{800563E3-BF02-4E63-890C-A26531DDCBC8}" sibTransId="{7D9CF3B2-0A16-49C3-BA7F-65BA640F61CD}"/>
    <dgm:cxn modelId="{1C640FAA-F423-43E4-A2DE-B6564D0A2746}" srcId="{2F95C1F8-A501-498B-9BCA-D8954745FC11}" destId="{DD706381-7816-411C-8827-863AEC6052EA}" srcOrd="1" destOrd="0" parTransId="{2F4BFF8B-AD4F-413A-877F-0F7ABE1E8CDE}" sibTransId="{53656E5C-3798-4EFF-AE59-C02326E309A1}"/>
    <dgm:cxn modelId="{4DB359C0-B99E-4900-9A09-B23AAFD59BB0}" type="presOf" srcId="{10185A1A-E2A9-48FF-9BD3-AFFC35803E9F}" destId="{CFB46806-CB90-4982-9A13-A5802C984125}" srcOrd="0" destOrd="0" presId="urn:microsoft.com/office/officeart/2018/5/layout/IconCircleLabelList"/>
    <dgm:cxn modelId="{6D5852D8-D86C-483F-8869-804F58CBC323}" type="presOf" srcId="{8E0C4D9F-A935-4DF5-9717-A595449C0EBF}" destId="{6016309B-C2EA-431D-B923-1D8CC398D7B2}" srcOrd="0" destOrd="0" presId="urn:microsoft.com/office/officeart/2018/5/layout/IconCircleLabelList"/>
    <dgm:cxn modelId="{9189B4E5-1FAF-4768-86B4-011617BD49C2}" srcId="{2F95C1F8-A501-498B-9BCA-D8954745FC11}" destId="{A9769D80-3D9C-41C4-A152-05A8761A4455}" srcOrd="0" destOrd="0" parTransId="{3FEF808D-82C4-4199-871F-B89B9632DB53}" sibTransId="{B76FF107-C17E-40FD-8D23-F21DBBE1E30B}"/>
    <dgm:cxn modelId="{6938EFF2-55D6-489E-8DB7-4EFBA5DD1DBC}" srcId="{2F95C1F8-A501-498B-9BCA-D8954745FC11}" destId="{8E0C4D9F-A935-4DF5-9717-A595449C0EBF}" srcOrd="3" destOrd="0" parTransId="{DD3CDE15-0847-4304-9708-3839C7503FCE}" sibTransId="{74205D37-C4FC-43A6-BE89-7DCA7E1F9717}"/>
    <dgm:cxn modelId="{1D4FC5FE-FE05-4AA7-9018-31C9C10EB369}" type="presOf" srcId="{2F95C1F8-A501-498B-9BCA-D8954745FC11}" destId="{DE036409-CEE1-491C-A5FF-1EC866CDC2B1}" srcOrd="0" destOrd="0" presId="urn:microsoft.com/office/officeart/2018/5/layout/IconCircleLabelList"/>
    <dgm:cxn modelId="{81290BCD-A134-4E25-97ED-C32C4F6314EE}" type="presParOf" srcId="{DE036409-CEE1-491C-A5FF-1EC866CDC2B1}" destId="{D70B791A-2DEF-4442-920B-404787516D5C}" srcOrd="0" destOrd="0" presId="urn:microsoft.com/office/officeart/2018/5/layout/IconCircleLabelList"/>
    <dgm:cxn modelId="{523E0BD2-3849-40BE-901E-A17B0FBCB0AA}" type="presParOf" srcId="{D70B791A-2DEF-4442-920B-404787516D5C}" destId="{540830F5-A124-4D23-8C43-15BCE93393CC}" srcOrd="0" destOrd="0" presId="urn:microsoft.com/office/officeart/2018/5/layout/IconCircleLabelList"/>
    <dgm:cxn modelId="{C320F6DE-79DF-49E4-9AEA-BD8BDE2C8ADA}" type="presParOf" srcId="{D70B791A-2DEF-4442-920B-404787516D5C}" destId="{8F5BF8FA-51B2-49D1-85A2-8606BCDF0C93}" srcOrd="1" destOrd="0" presId="urn:microsoft.com/office/officeart/2018/5/layout/IconCircleLabelList"/>
    <dgm:cxn modelId="{FF11DBE1-922D-4504-96F4-3F74706D808B}" type="presParOf" srcId="{D70B791A-2DEF-4442-920B-404787516D5C}" destId="{DB4056CB-B2CA-4178-B114-F6AC6AF68D55}" srcOrd="2" destOrd="0" presId="urn:microsoft.com/office/officeart/2018/5/layout/IconCircleLabelList"/>
    <dgm:cxn modelId="{40CDD9B9-2A71-4B2D-99B1-D39729BCE69E}" type="presParOf" srcId="{D70B791A-2DEF-4442-920B-404787516D5C}" destId="{5B669C4C-9BCC-4F31-BF25-25234B1C2009}" srcOrd="3" destOrd="0" presId="urn:microsoft.com/office/officeart/2018/5/layout/IconCircleLabelList"/>
    <dgm:cxn modelId="{5DD6D0D9-2537-4839-99C6-8D19D5F20B32}" type="presParOf" srcId="{DE036409-CEE1-491C-A5FF-1EC866CDC2B1}" destId="{C4B0852B-CC88-4E8A-9C3B-DAD4F3B69269}" srcOrd="1" destOrd="0" presId="urn:microsoft.com/office/officeart/2018/5/layout/IconCircleLabelList"/>
    <dgm:cxn modelId="{D63E8340-E59B-40B7-9B40-792F53343672}" type="presParOf" srcId="{DE036409-CEE1-491C-A5FF-1EC866CDC2B1}" destId="{B0CF0BCF-C628-489F-BBEA-433A6FB22C1B}" srcOrd="2" destOrd="0" presId="urn:microsoft.com/office/officeart/2018/5/layout/IconCircleLabelList"/>
    <dgm:cxn modelId="{A6E8C038-78F4-4AE5-9E01-FAAC049D0211}" type="presParOf" srcId="{B0CF0BCF-C628-489F-BBEA-433A6FB22C1B}" destId="{ED04965E-2E86-47ED-BE2F-9C7ED4B99BB2}" srcOrd="0" destOrd="0" presId="urn:microsoft.com/office/officeart/2018/5/layout/IconCircleLabelList"/>
    <dgm:cxn modelId="{F3FBD2B5-4C80-4840-8CE1-E4F95A85E817}" type="presParOf" srcId="{B0CF0BCF-C628-489F-BBEA-433A6FB22C1B}" destId="{D7C5DF02-CEFD-4D40-A874-518C2F0F9EEE}" srcOrd="1" destOrd="0" presId="urn:microsoft.com/office/officeart/2018/5/layout/IconCircleLabelList"/>
    <dgm:cxn modelId="{DCE23473-5548-48E8-9961-9C5A5756BFA8}" type="presParOf" srcId="{B0CF0BCF-C628-489F-BBEA-433A6FB22C1B}" destId="{ADB45ECE-D0E5-49B5-8461-A9F28A353759}" srcOrd="2" destOrd="0" presId="urn:microsoft.com/office/officeart/2018/5/layout/IconCircleLabelList"/>
    <dgm:cxn modelId="{2D18927B-C2B1-41BB-B0B1-3A11A89186F9}" type="presParOf" srcId="{B0CF0BCF-C628-489F-BBEA-433A6FB22C1B}" destId="{F2AEC75B-F39E-469A-895E-E93E9F7F5A16}" srcOrd="3" destOrd="0" presId="urn:microsoft.com/office/officeart/2018/5/layout/IconCircleLabelList"/>
    <dgm:cxn modelId="{5CFC34D8-5F18-472D-8135-ACB10339E294}" type="presParOf" srcId="{DE036409-CEE1-491C-A5FF-1EC866CDC2B1}" destId="{3A77701F-0E9F-42C4-BACE-BE2C632329D9}" srcOrd="3" destOrd="0" presId="urn:microsoft.com/office/officeart/2018/5/layout/IconCircleLabelList"/>
    <dgm:cxn modelId="{65B51F1F-B474-4C72-AA6F-D509DA06E219}" type="presParOf" srcId="{DE036409-CEE1-491C-A5FF-1EC866CDC2B1}" destId="{19009CF6-D48F-46C9-8FD3-F87C52E7CDFF}" srcOrd="4" destOrd="0" presId="urn:microsoft.com/office/officeart/2018/5/layout/IconCircleLabelList"/>
    <dgm:cxn modelId="{8821D883-8364-44DE-8620-B7B1334D4D51}" type="presParOf" srcId="{19009CF6-D48F-46C9-8FD3-F87C52E7CDFF}" destId="{97016CA0-DCF9-4455-9898-27F21E208D31}" srcOrd="0" destOrd="0" presId="urn:microsoft.com/office/officeart/2018/5/layout/IconCircleLabelList"/>
    <dgm:cxn modelId="{B09BA552-25B7-42C7-88ED-1D99B98FA928}" type="presParOf" srcId="{19009CF6-D48F-46C9-8FD3-F87C52E7CDFF}" destId="{1F91EFAB-310E-4271-8D17-BDB3D39681C3}" srcOrd="1" destOrd="0" presId="urn:microsoft.com/office/officeart/2018/5/layout/IconCircleLabelList"/>
    <dgm:cxn modelId="{72F88FDE-7491-4D97-A6D7-27A944055CA5}" type="presParOf" srcId="{19009CF6-D48F-46C9-8FD3-F87C52E7CDFF}" destId="{981C7661-1A30-4136-A147-617C1AAD1915}" srcOrd="2" destOrd="0" presId="urn:microsoft.com/office/officeart/2018/5/layout/IconCircleLabelList"/>
    <dgm:cxn modelId="{B671B72B-5E4F-4C5D-8797-FCDA1B564643}" type="presParOf" srcId="{19009CF6-D48F-46C9-8FD3-F87C52E7CDFF}" destId="{CFB46806-CB90-4982-9A13-A5802C984125}" srcOrd="3" destOrd="0" presId="urn:microsoft.com/office/officeart/2018/5/layout/IconCircleLabelList"/>
    <dgm:cxn modelId="{F1649274-6C44-4C88-A015-BB5317B4304D}" type="presParOf" srcId="{DE036409-CEE1-491C-A5FF-1EC866CDC2B1}" destId="{7D41C075-E791-4EF7-BFCA-13E66B1161B7}" srcOrd="5" destOrd="0" presId="urn:microsoft.com/office/officeart/2018/5/layout/IconCircleLabelList"/>
    <dgm:cxn modelId="{A94D5E7D-F8C1-4516-8565-5D6E8B2EEA8C}" type="presParOf" srcId="{DE036409-CEE1-491C-A5FF-1EC866CDC2B1}" destId="{7FBF1DA0-CC2B-4EFA-ACDD-5060EBD1A022}" srcOrd="6" destOrd="0" presId="urn:microsoft.com/office/officeart/2018/5/layout/IconCircleLabelList"/>
    <dgm:cxn modelId="{6C8CC141-C9B7-4ABC-B35B-711FAE79F2BC}" type="presParOf" srcId="{7FBF1DA0-CC2B-4EFA-ACDD-5060EBD1A022}" destId="{2C67A5BC-33EE-4B2B-9409-8C312C3AFEF8}" srcOrd="0" destOrd="0" presId="urn:microsoft.com/office/officeart/2018/5/layout/IconCircleLabelList"/>
    <dgm:cxn modelId="{64F160EE-4744-4522-9282-1D9383683877}" type="presParOf" srcId="{7FBF1DA0-CC2B-4EFA-ACDD-5060EBD1A022}" destId="{794D8FE4-DE72-4C13-865D-B5599195DE8F}" srcOrd="1" destOrd="0" presId="urn:microsoft.com/office/officeart/2018/5/layout/IconCircleLabelList"/>
    <dgm:cxn modelId="{5E5EA30E-9826-41C1-A09E-0610CAC81C82}" type="presParOf" srcId="{7FBF1DA0-CC2B-4EFA-ACDD-5060EBD1A022}" destId="{86B53293-EFDA-4E2D-8578-D26AC230ADD6}" srcOrd="2" destOrd="0" presId="urn:microsoft.com/office/officeart/2018/5/layout/IconCircleLabelList"/>
    <dgm:cxn modelId="{517017C4-8797-45C5-896F-0FCB6B5C6580}" type="presParOf" srcId="{7FBF1DA0-CC2B-4EFA-ACDD-5060EBD1A022}" destId="{6016309B-C2EA-431D-B923-1D8CC398D7B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830F5-A124-4D23-8C43-15BCE93393CC}">
      <dsp:nvSpPr>
        <dsp:cNvPr id="0" name=""/>
        <dsp:cNvSpPr/>
      </dsp:nvSpPr>
      <dsp:spPr>
        <a:xfrm>
          <a:off x="774129" y="621527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BF8FA-51B2-49D1-85A2-8606BCDF0C93}">
      <dsp:nvSpPr>
        <dsp:cNvPr id="0" name=""/>
        <dsp:cNvSpPr/>
      </dsp:nvSpPr>
      <dsp:spPr>
        <a:xfrm>
          <a:off x="704959" y="550592"/>
          <a:ext cx="1393766" cy="1397296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69C4C-9BCC-4F31-BF25-25234B1C2009}">
      <dsp:nvSpPr>
        <dsp:cNvPr id="0" name=""/>
        <dsp:cNvSpPr/>
      </dsp:nvSpPr>
      <dsp:spPr>
        <a:xfrm>
          <a:off x="372805" y="2267987"/>
          <a:ext cx="2058075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Raleway" panose="020B0503030101060003" pitchFamily="34" charset="0"/>
            </a:rPr>
            <a:t>Developed by the </a:t>
          </a:r>
          <a:r>
            <a:rPr lang="en-US" sz="1100" kern="1200" dirty="0">
              <a:latin typeface="Raleway" panose="020B0503030101060003" pitchFamily="34" charset="0"/>
              <a:hlinkClick xmlns:r="http://schemas.openxmlformats.org/officeDocument/2006/relationships" r:id="rId2"/>
            </a:rPr>
            <a:t>Apache Software Foundation</a:t>
          </a:r>
          <a:endParaRPr lang="en-US" sz="1100" kern="1200" dirty="0">
            <a:latin typeface="Raleway" panose="020B0503030101060003" pitchFamily="34" charset="0"/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Raleway" panose="020B0503030101060003" pitchFamily="34" charset="0"/>
            </a:rPr>
            <a:t>Stable release  in </a:t>
          </a:r>
          <a:r>
            <a:rPr lang="en-US" sz="1100" kern="1200" dirty="0">
              <a:effectLst/>
            </a:rPr>
            <a:t>August 28, 2019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effectLst/>
              <a:latin typeface="Raleway" panose="020B0503030101060003" pitchFamily="34" charset="0"/>
            </a:rPr>
            <a:t>(V </a:t>
          </a:r>
          <a:r>
            <a:rPr lang="en-US" sz="1100" kern="1200" dirty="0">
              <a:effectLst/>
            </a:rPr>
            <a:t>5.15.10 /)</a:t>
          </a:r>
          <a:endParaRPr lang="en-US" sz="1100" kern="1200" dirty="0">
            <a:latin typeface="Raleway" panose="020B0503030101060003" pitchFamily="34" charset="0"/>
          </a:endParaRPr>
        </a:p>
      </dsp:txBody>
      <dsp:txXfrm>
        <a:off x="372805" y="2267987"/>
        <a:ext cx="2058075" cy="967500"/>
      </dsp:txXfrm>
    </dsp:sp>
    <dsp:sp modelId="{ED04965E-2E86-47ED-BE2F-9C7ED4B99BB2}">
      <dsp:nvSpPr>
        <dsp:cNvPr id="0" name=""/>
        <dsp:cNvSpPr/>
      </dsp:nvSpPr>
      <dsp:spPr>
        <a:xfrm>
          <a:off x="3192368" y="604916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C5DF02-CEFD-4D40-A874-518C2F0F9EEE}">
      <dsp:nvSpPr>
        <dsp:cNvPr id="0" name=""/>
        <dsp:cNvSpPr/>
      </dsp:nvSpPr>
      <dsp:spPr>
        <a:xfrm>
          <a:off x="3459917" y="85360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AEC75B-F39E-469A-895E-E93E9F7F5A16}">
      <dsp:nvSpPr>
        <dsp:cNvPr id="0" name=""/>
        <dsp:cNvSpPr/>
      </dsp:nvSpPr>
      <dsp:spPr>
        <a:xfrm>
          <a:off x="2791043" y="2232520"/>
          <a:ext cx="2058075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>
              <a:latin typeface="Raleway" panose="020B0503030101060003" pitchFamily="34" charset="0"/>
            </a:rPr>
            <a:t>Message-oriented middleware (MOM)</a:t>
          </a:r>
        </a:p>
      </dsp:txBody>
      <dsp:txXfrm>
        <a:off x="2791043" y="2232520"/>
        <a:ext cx="2058075" cy="967500"/>
      </dsp:txXfrm>
    </dsp:sp>
    <dsp:sp modelId="{97016CA0-DCF9-4455-9898-27F21E208D31}">
      <dsp:nvSpPr>
        <dsp:cNvPr id="0" name=""/>
        <dsp:cNvSpPr/>
      </dsp:nvSpPr>
      <dsp:spPr>
        <a:xfrm>
          <a:off x="5610606" y="58605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91EFAB-310E-4271-8D17-BDB3D39681C3}">
      <dsp:nvSpPr>
        <dsp:cNvPr id="0" name=""/>
        <dsp:cNvSpPr/>
      </dsp:nvSpPr>
      <dsp:spPr>
        <a:xfrm>
          <a:off x="5878155" y="85360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46806-CB90-4982-9A13-A5802C984125}">
      <dsp:nvSpPr>
        <dsp:cNvPr id="0" name=""/>
        <dsp:cNvSpPr/>
      </dsp:nvSpPr>
      <dsp:spPr>
        <a:xfrm>
          <a:off x="5209281" y="2232520"/>
          <a:ext cx="2058075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Raleway" panose="020B0503030101060003" pitchFamily="34" charset="0"/>
            </a:rPr>
            <a:t>Allows loose coupling of the elements</a:t>
          </a:r>
        </a:p>
      </dsp:txBody>
      <dsp:txXfrm>
        <a:off x="5209281" y="2232520"/>
        <a:ext cx="2058075" cy="967500"/>
      </dsp:txXfrm>
    </dsp:sp>
    <dsp:sp modelId="{2C67A5BC-33EE-4B2B-9409-8C312C3AFEF8}">
      <dsp:nvSpPr>
        <dsp:cNvPr id="0" name=""/>
        <dsp:cNvSpPr/>
      </dsp:nvSpPr>
      <dsp:spPr>
        <a:xfrm>
          <a:off x="8028844" y="58605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4D8FE4-DE72-4C13-865D-B5599195DE8F}">
      <dsp:nvSpPr>
        <dsp:cNvPr id="0" name=""/>
        <dsp:cNvSpPr/>
      </dsp:nvSpPr>
      <dsp:spPr>
        <a:xfrm>
          <a:off x="8296394" y="85360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6309B-C2EA-431D-B923-1D8CC398D7B2}">
      <dsp:nvSpPr>
        <dsp:cNvPr id="0" name=""/>
        <dsp:cNvSpPr/>
      </dsp:nvSpPr>
      <dsp:spPr>
        <a:xfrm>
          <a:off x="7627519" y="2232520"/>
          <a:ext cx="2058075" cy="96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latin typeface="Raleway" panose="020B0503030101060003" pitchFamily="34" charset="0"/>
            </a:rPr>
            <a:t>Java based-makes use of the Java Message Service (JMS) API</a:t>
          </a:r>
        </a:p>
      </dsp:txBody>
      <dsp:txXfrm>
        <a:off x="7627519" y="2232520"/>
        <a:ext cx="2058075" cy="96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6FD35A-DA58-4845-B872-190C92C821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26B9A-65C3-408E-B23F-F6568A8903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D413BF-F69F-4073-9E1E-9087D06E3466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9F97C4-57D1-4F1C-BA8D-4B588F4E007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579705"/>
            <a:ext cx="633046" cy="56429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7B566-B5DD-40A0-BFA5-F7EF982238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99434-513C-49BE-BF83-5FFF8B17E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0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4501C1-A7DA-4B6E-AE6F-4B25003982A0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1FE68-3780-47B8-9CF2-036C63E4D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F5B0-912A-487E-9057-1B3F0841A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FDE04-82E2-4661-8486-DEEC390E5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FBC07-CFC4-4EC0-8215-248877685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74176-1177-4842-BB0F-7B19029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3273E-D660-432A-868F-BC9FD2C0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9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F40D-99B0-4FD4-A4D3-211AEFA6F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4DBCB-47ED-4FFC-81BD-430B7F1AB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7241E-EDEB-4342-9C38-4BD2392B6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502EC-FD8D-46A7-94AF-3B255B2D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37305-C63D-4790-BDF0-24CF3630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292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0FDEA-C7DE-4A51-8007-3DB7EF3260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09D94-1832-4665-8D57-B5689F20A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03C81-B6D5-4BB7-9853-B0149E8F1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2362-A8E6-4C1A-8080-6BCAB87A1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4753C-4D71-4F60-AEFD-8AB11EDE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143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7996E-EEBD-4FA9-9FE1-501439CE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A6B1A-B2E9-4F7E-BCC5-B7FA7AD3D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AC223-35CB-4915-BA6F-F5329781B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A6A39-8564-46ED-885A-7AA53820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1965-8A42-4CEC-8549-92E9026D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42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8D0E8-566B-4556-9AD2-B2B2BEA1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17BBE-869D-4EA2-B858-D7E34A135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0FF0F-6A1C-4BE8-A073-08407CD2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21F30-7724-47AE-ADB1-7A16586D6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68E0E-00E9-44E4-964D-DC812948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F9FE-19EA-4DCA-BEDE-C8E8002D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838F7-4342-44A0-8FC7-41270CE7E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F4597-0B0C-4191-BBA4-0418CB63C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79FAB-FFCA-4D59-B2FB-983161941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034F4-C82C-42DC-82A4-E0973798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0342C-57B0-46BC-9EFA-AEA1037B7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502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A7ADA-7F15-4C71-9EB6-AEB95F24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B02DB-B131-47C9-BD94-746B36215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A454D-31CD-4388-9288-35BFAC048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DEB078-6BB0-4CC2-A834-B6F8AF41D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997EC5-6B22-4733-AFF6-A68DEE9106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F3A37-8F6F-4510-8BBB-0AAB51D47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2619B4-DDCC-494C-8B2F-A296A2875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B4C2EC-9E84-458A-BE48-D534C480F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860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D478-EE28-4E86-819E-25F42E2A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24FFC-3C3F-48A5-8CCF-D0FD15F1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BEDAB-0FC0-457A-ABE5-EAA67FF4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6250E-CE57-4E94-B995-3B6A04118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93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928F2-A022-46B3-9051-3E6B71B7A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8EDB41-00AF-4FE5-89D3-F60B3FE7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749FD-1DCB-42D1-A97A-1A245C6C8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4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C38B4-F95B-4E45-829B-4511C2CF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9C600-CE22-4576-97D0-EBE562089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EA409-D269-4F6F-8D93-3DD21EEBF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89096-8906-46A6-9030-EF42A69E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EDEB7-9BA4-4502-81E0-89FF456E5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16177-ABE4-41F0-BF5B-7E50C0DBA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308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C0B3-C1B5-4B6C-B09C-13921674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12054D-1DCF-40BE-BDD5-76802B229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D3726-DF8F-43FB-BAAC-ACE817C33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1098E-8F40-47FB-880F-F12FC4CDD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08554-DD43-4D62-A324-01700914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4D2CD-5B38-48FC-981C-577ADBA7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92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56E061-3B38-4B5C-910E-3BCC790E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8648A-DE9F-4064-AA0E-E3D0AF483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90D65-779A-4922-8B70-33E7AD220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023FF-1D13-4516-ACD4-6D5BEDC8F3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E9C0E-7F60-40D8-B2F7-CD71546DA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07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6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ocalhost:8161/admi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activemq.apache.org/kahad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tackshare.io/stackups/activemq-vs-kafka-vs-rabbitmq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tivemq.apache.org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71E3D-6EAF-4FB1-B6C1-EF5274EFD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709" y="836532"/>
            <a:ext cx="6124870" cy="3191771"/>
          </a:xfrm>
        </p:spPr>
        <p:txBody>
          <a:bodyPr anchor="b">
            <a:normAutofit fontScale="90000"/>
          </a:bodyPr>
          <a:lstStyle/>
          <a:p>
            <a:r>
              <a:rPr lang="en-US" b="1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Flexible &amp; Powerful Open Source</a:t>
            </a:r>
            <a:br>
              <a:rPr lang="en-US" dirty="0"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lang="en-US" b="1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Multi-Protocol Messaging</a:t>
            </a:r>
            <a:endParaRPr lang="en-US" sz="4400" dirty="0">
              <a:solidFill>
                <a:srgbClr val="FFFFFF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CFC7E7-3C4C-4A4C-BDC6-6DE3C4FA6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6000" y="1199827"/>
            <a:ext cx="5459470" cy="44583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37DD7C-19F1-4DE2-BC86-8C9DD7BA07CD}"/>
              </a:ext>
            </a:extLst>
          </p:cNvPr>
          <p:cNvSpPr/>
          <p:nvPr/>
        </p:nvSpPr>
        <p:spPr>
          <a:xfrm>
            <a:off x="833718" y="5375136"/>
            <a:ext cx="9323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Roboto Condensed" panose="02000000000000000000" pitchFamily="2" charset="0"/>
                <a:ea typeface="Roboto Condensed" panose="02000000000000000000" pitchFamily="2" charset="0"/>
              </a:rPr>
              <a:t>Group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197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EC89-BF97-4015-94D0-5BF309BE4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5"/>
            <a:ext cx="6913642" cy="1560107"/>
          </a:xfrm>
        </p:spPr>
        <p:txBody>
          <a:bodyPr>
            <a:normAutofit/>
          </a:bodyPr>
          <a:lstStyle/>
          <a:p>
            <a:r>
              <a:rPr lang="en-US" sz="3200" b="1" dirty="0"/>
              <a:t>Example by scenario:</a:t>
            </a:r>
            <a:br>
              <a:rPr lang="en-US" sz="3200" dirty="0"/>
            </a:br>
            <a:br>
              <a:rPr lang="en-US" sz="3200" dirty="0"/>
            </a:br>
            <a:endParaRPr lang="en-US" sz="32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35E0690F-530B-408E-8072-22DF57A4D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50" y="4416457"/>
            <a:ext cx="5998841" cy="1560107"/>
          </a:xfrm>
        </p:spPr>
        <p:txBody>
          <a:bodyPr>
            <a:normAutofit/>
          </a:bodyPr>
          <a:lstStyle/>
          <a:p>
            <a:r>
              <a:rPr lang="en-US" sz="3200" dirty="0"/>
              <a:t>The creation of a product if done with ActiveMQ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197502-08B4-4AE0-9E47-FA75536B1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64" y="585214"/>
            <a:ext cx="5183886" cy="38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39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C77C847-D7A0-4C68-83CC-06E6B9D267B6}"/>
              </a:ext>
            </a:extLst>
          </p:cNvPr>
          <p:cNvSpPr/>
          <p:nvPr/>
        </p:nvSpPr>
        <p:spPr>
          <a:xfrm>
            <a:off x="8463897" y="1833663"/>
            <a:ext cx="1723812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LeadDeveloper</a:t>
            </a:r>
            <a:r>
              <a:rPr lang="en-US" dirty="0"/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5C2A49-C0FC-433D-B072-C014F836C6DD}"/>
              </a:ext>
            </a:extLst>
          </p:cNvPr>
          <p:cNvSpPr/>
          <p:nvPr/>
        </p:nvSpPr>
        <p:spPr>
          <a:xfrm>
            <a:off x="4711398" y="2224283"/>
            <a:ext cx="2145593" cy="30716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BC17FBD-F549-4A1B-BF8F-041A262C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4" y="55801"/>
            <a:ext cx="9720072" cy="1499616"/>
          </a:xfrm>
        </p:spPr>
        <p:txBody>
          <a:bodyPr/>
          <a:lstStyle/>
          <a:p>
            <a:r>
              <a:rPr lang="en-US" dirty="0"/>
              <a:t>1.Client send requirements to Lead dev</a:t>
            </a:r>
          </a:p>
        </p:txBody>
      </p:sp>
      <p:pic>
        <p:nvPicPr>
          <p:cNvPr id="43" name="Content Placeholder 42" descr="Envelope">
            <a:extLst>
              <a:ext uri="{FF2B5EF4-FFF2-40B4-BE49-F238E27FC236}">
                <a16:creationId xmlns:a16="http://schemas.microsoft.com/office/drawing/2014/main" id="{569E3787-C5D2-4455-9ABE-C177C5AC1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6160" y="2218266"/>
            <a:ext cx="519357" cy="519357"/>
          </a:xfr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C843BC-9B10-4EFC-97E3-F30986411000}"/>
              </a:ext>
            </a:extLst>
          </p:cNvPr>
          <p:cNvSpPr/>
          <p:nvPr/>
        </p:nvSpPr>
        <p:spPr>
          <a:xfrm>
            <a:off x="989924" y="2265648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CE504D8-2A5E-44F8-8DEA-B04191D05410}"/>
              </a:ext>
            </a:extLst>
          </p:cNvPr>
          <p:cNvSpPr/>
          <p:nvPr/>
        </p:nvSpPr>
        <p:spPr>
          <a:xfrm>
            <a:off x="1024128" y="4311916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 2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DF2B84-8A85-43D9-B3DC-F8B2421B784C}"/>
              </a:ext>
            </a:extLst>
          </p:cNvPr>
          <p:cNvSpPr/>
          <p:nvPr/>
        </p:nvSpPr>
        <p:spPr>
          <a:xfrm>
            <a:off x="8427587" y="4907192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F050B6-73C1-4DF2-86F9-8BAE3CD612CC}"/>
              </a:ext>
            </a:extLst>
          </p:cNvPr>
          <p:cNvSpPr/>
          <p:nvPr/>
        </p:nvSpPr>
        <p:spPr>
          <a:xfrm>
            <a:off x="8463897" y="3375353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A8F0AF-91BC-48C8-9EF5-583ECECE51B8}"/>
              </a:ext>
            </a:extLst>
          </p:cNvPr>
          <p:cNvCxnSpPr>
            <a:cxnSpLocks/>
          </p:cNvCxnSpPr>
          <p:nvPr/>
        </p:nvCxnSpPr>
        <p:spPr>
          <a:xfrm>
            <a:off x="2565805" y="2717985"/>
            <a:ext cx="1978862" cy="653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B406F6-C97F-4541-BBC7-65F3D8D3FD00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2600009" y="3760098"/>
            <a:ext cx="2111389" cy="1004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8C2FA0F-68C6-4085-BAF2-F33CB5401ABA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856991" y="3678874"/>
            <a:ext cx="1737327" cy="81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43D79C-B3C6-4360-99A3-EF60DE91B68D}"/>
              </a:ext>
            </a:extLst>
          </p:cNvPr>
          <p:cNvCxnSpPr>
            <a:cxnSpLocks/>
          </p:cNvCxnSpPr>
          <p:nvPr/>
        </p:nvCxnSpPr>
        <p:spPr>
          <a:xfrm flipV="1">
            <a:off x="6856991" y="2265648"/>
            <a:ext cx="1606906" cy="32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A4E07B-4335-4886-8576-0BC132906274}"/>
              </a:ext>
            </a:extLst>
          </p:cNvPr>
          <p:cNvCxnSpPr>
            <a:cxnSpLocks/>
          </p:cNvCxnSpPr>
          <p:nvPr/>
        </p:nvCxnSpPr>
        <p:spPr>
          <a:xfrm>
            <a:off x="6856991" y="4993341"/>
            <a:ext cx="1570596" cy="366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28555BC-CB02-4C9B-91FE-07FC51E54A0E}"/>
              </a:ext>
            </a:extLst>
          </p:cNvPr>
          <p:cNvSpPr txBox="1"/>
          <p:nvPr/>
        </p:nvSpPr>
        <p:spPr>
          <a:xfrm>
            <a:off x="4544667" y="1833663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MQ:</a:t>
            </a:r>
          </a:p>
        </p:txBody>
      </p:sp>
    </p:spTree>
    <p:extLst>
      <p:ext uri="{BB962C8B-B14F-4D97-AF65-F5344CB8AC3E}">
        <p14:creationId xmlns:p14="http://schemas.microsoft.com/office/powerpoint/2010/main" val="217602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0.22409 0.134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98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409 0.13473 L 0.47474 0.000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26" y="-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771C-1B77-4847-A835-056E968C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06360"/>
            <a:ext cx="9720072" cy="1499616"/>
          </a:xfrm>
        </p:spPr>
        <p:txBody>
          <a:bodyPr/>
          <a:lstStyle/>
          <a:p>
            <a:r>
              <a:rPr lang="en-US" dirty="0"/>
              <a:t>2.Lead dev asking something(to elaborate) from separate clients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87D93F-8FFB-42AA-B11F-458895D0A278}"/>
              </a:ext>
            </a:extLst>
          </p:cNvPr>
          <p:cNvSpPr/>
          <p:nvPr/>
        </p:nvSpPr>
        <p:spPr>
          <a:xfrm>
            <a:off x="8463897" y="1833663"/>
            <a:ext cx="1723812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LeadDeveloper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9CB99-5499-49D4-BBFA-5F03273C6CB9}"/>
              </a:ext>
            </a:extLst>
          </p:cNvPr>
          <p:cNvSpPr/>
          <p:nvPr/>
        </p:nvSpPr>
        <p:spPr>
          <a:xfrm>
            <a:off x="4664163" y="2400019"/>
            <a:ext cx="2223674" cy="3411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42" descr="Envelope">
            <a:extLst>
              <a:ext uri="{FF2B5EF4-FFF2-40B4-BE49-F238E27FC236}">
                <a16:creationId xmlns:a16="http://schemas.microsoft.com/office/drawing/2014/main" id="{424508B4-2D03-4E11-A51A-A7858F608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4318" y="2320463"/>
            <a:ext cx="519357" cy="51935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D4A080-9B66-45D6-8A7A-A466A006D7BB}"/>
              </a:ext>
            </a:extLst>
          </p:cNvPr>
          <p:cNvSpPr/>
          <p:nvPr/>
        </p:nvSpPr>
        <p:spPr>
          <a:xfrm>
            <a:off x="989924" y="2265648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Client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9CCA3A-6075-4619-8B4E-6250ED10278F}"/>
              </a:ext>
            </a:extLst>
          </p:cNvPr>
          <p:cNvSpPr/>
          <p:nvPr/>
        </p:nvSpPr>
        <p:spPr>
          <a:xfrm>
            <a:off x="1024128" y="4311916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Client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9B70E0-3F89-44CE-9F2D-79CA6C318533}"/>
              </a:ext>
            </a:extLst>
          </p:cNvPr>
          <p:cNvSpPr/>
          <p:nvPr/>
        </p:nvSpPr>
        <p:spPr>
          <a:xfrm>
            <a:off x="8427587" y="4907192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7B3330-54C4-4CCD-AC43-350CB3B2F1E5}"/>
              </a:ext>
            </a:extLst>
          </p:cNvPr>
          <p:cNvSpPr/>
          <p:nvPr/>
        </p:nvSpPr>
        <p:spPr>
          <a:xfrm>
            <a:off x="8463897" y="3375353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49355-07BE-46E4-AC82-4B17A736F8D3}"/>
              </a:ext>
            </a:extLst>
          </p:cNvPr>
          <p:cNvCxnSpPr>
            <a:cxnSpLocks/>
          </p:cNvCxnSpPr>
          <p:nvPr/>
        </p:nvCxnSpPr>
        <p:spPr>
          <a:xfrm>
            <a:off x="2565805" y="2717985"/>
            <a:ext cx="1978862" cy="653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66C589-493A-4BE0-B02D-1D402E09C9B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600009" y="4105942"/>
            <a:ext cx="2064154" cy="65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21BC7-CAD7-4158-9F50-BA2ECCC1C1A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887837" y="3742492"/>
            <a:ext cx="1659246" cy="36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6080A0-C3C1-4F5E-94B5-11A30BCAD372}"/>
              </a:ext>
            </a:extLst>
          </p:cNvPr>
          <p:cNvCxnSpPr>
            <a:cxnSpLocks/>
          </p:cNvCxnSpPr>
          <p:nvPr/>
        </p:nvCxnSpPr>
        <p:spPr>
          <a:xfrm flipV="1">
            <a:off x="6851706" y="2286000"/>
            <a:ext cx="1612191" cy="459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F3BF83-89B9-4A95-9C1C-88AE3FD73752}"/>
              </a:ext>
            </a:extLst>
          </p:cNvPr>
          <p:cNvCxnSpPr>
            <a:cxnSpLocks/>
          </p:cNvCxnSpPr>
          <p:nvPr/>
        </p:nvCxnSpPr>
        <p:spPr>
          <a:xfrm>
            <a:off x="6851706" y="4907192"/>
            <a:ext cx="1575881" cy="45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6EA434-408E-4FB2-9FD9-52A1443E330C}"/>
              </a:ext>
            </a:extLst>
          </p:cNvPr>
          <p:cNvSpPr txBox="1"/>
          <p:nvPr/>
        </p:nvSpPr>
        <p:spPr>
          <a:xfrm>
            <a:off x="4664163" y="186157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MQ  broker:</a:t>
            </a:r>
          </a:p>
        </p:txBody>
      </p:sp>
      <p:pic>
        <p:nvPicPr>
          <p:cNvPr id="17" name="Content Placeholder 42" descr="Envelope">
            <a:extLst>
              <a:ext uri="{FF2B5EF4-FFF2-40B4-BE49-F238E27FC236}">
                <a16:creationId xmlns:a16="http://schemas.microsoft.com/office/drawing/2014/main" id="{418AC1C2-EED5-4FC8-96E0-389DB2ADC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5848" y="2277202"/>
            <a:ext cx="519357" cy="519357"/>
          </a:xfrm>
          <a:prstGeom prst="rect">
            <a:avLst/>
          </a:prstGeom>
        </p:spPr>
      </p:pic>
      <p:pic>
        <p:nvPicPr>
          <p:cNvPr id="20" name="Content Placeholder 42" descr="Envelope">
            <a:extLst>
              <a:ext uri="{FF2B5EF4-FFF2-40B4-BE49-F238E27FC236}">
                <a16:creationId xmlns:a16="http://schemas.microsoft.com/office/drawing/2014/main" id="{8FBB15F1-2C16-4C6E-B855-9359F9272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7799" y="2320463"/>
            <a:ext cx="519357" cy="5193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0486CE-5F75-45B6-8DA8-8BB769334725}"/>
              </a:ext>
            </a:extLst>
          </p:cNvPr>
          <p:cNvSpPr txBox="1"/>
          <p:nvPr/>
        </p:nvSpPr>
        <p:spPr>
          <a:xfrm>
            <a:off x="4992386" y="5856493"/>
            <a:ext cx="1575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store messages in queue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2270C9-86CC-45D0-A5FC-1AEF496CCECE}"/>
              </a:ext>
            </a:extLst>
          </p:cNvPr>
          <p:cNvGrpSpPr/>
          <p:nvPr/>
        </p:nvGrpSpPr>
        <p:grpSpPr>
          <a:xfrm>
            <a:off x="4902499" y="3360081"/>
            <a:ext cx="1411973" cy="680531"/>
            <a:chOff x="2893209" y="5127126"/>
            <a:chExt cx="1411973" cy="68053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96FB8C-E24C-4826-9ED2-1840F0422640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CDC44C-AC36-41DB-9676-C340B629C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5BAE84-A42E-410D-903F-D306416F9DA3}"/>
              </a:ext>
            </a:extLst>
          </p:cNvPr>
          <p:cNvGrpSpPr/>
          <p:nvPr/>
        </p:nvGrpSpPr>
        <p:grpSpPr>
          <a:xfrm>
            <a:off x="4872850" y="4289663"/>
            <a:ext cx="1411973" cy="680531"/>
            <a:chOff x="2893209" y="5127126"/>
            <a:chExt cx="1411973" cy="68053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9EF297-F534-4649-A962-0EF15B8B9855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C2F44C-751C-45DB-BEDF-03AE2CBBF616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90E374-EB81-4A6C-82EC-A11BFEDB2EF1}"/>
              </a:ext>
            </a:extLst>
          </p:cNvPr>
          <p:cNvSpPr txBox="1"/>
          <p:nvPr/>
        </p:nvSpPr>
        <p:spPr>
          <a:xfrm>
            <a:off x="4690089" y="2963203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80792-FFD4-4941-B5C9-FF6A7D924C09}"/>
              </a:ext>
            </a:extLst>
          </p:cNvPr>
          <p:cNvSpPr txBox="1"/>
          <p:nvPr/>
        </p:nvSpPr>
        <p:spPr>
          <a:xfrm>
            <a:off x="4664163" y="499861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2</a:t>
            </a:r>
          </a:p>
        </p:txBody>
      </p:sp>
    </p:spTree>
    <p:extLst>
      <p:ext uri="{BB962C8B-B14F-4D97-AF65-F5344CB8AC3E}">
        <p14:creationId xmlns:p14="http://schemas.microsoft.com/office/powerpoint/2010/main" val="408841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20182 0.168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82 0.16828 L -0.30755 0.1706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2.59259E-6 L -0.23151 0.1745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51 0.17453 L -0.28841 0.174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48148E-6 L -0.25416 0.2969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416 0.29699 L -0.38034 0.3039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4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55 0.1706 L -0.61666 0.1245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56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500"/>
                            </p:stCondLst>
                            <p:childTnLst>
                              <p:par>
                                <p:cTn id="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841 0.17453 L -0.59102 0.1384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0" y="-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033 0.30393 L -0.62369 0.4231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74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7B3330-54C4-4CCD-AC43-350CB3B2F1E5}"/>
              </a:ext>
            </a:extLst>
          </p:cNvPr>
          <p:cNvSpPr/>
          <p:nvPr/>
        </p:nvSpPr>
        <p:spPr>
          <a:xfrm>
            <a:off x="8489823" y="3121412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Developer 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B771C-1B77-4847-A835-056E968C5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52455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3.Lead dev assigning tasks to other developers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87D93F-8FFB-42AA-B11F-458895D0A278}"/>
              </a:ext>
            </a:extLst>
          </p:cNvPr>
          <p:cNvSpPr/>
          <p:nvPr/>
        </p:nvSpPr>
        <p:spPr>
          <a:xfrm>
            <a:off x="8463897" y="1833663"/>
            <a:ext cx="1723812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LeadDeveloper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9CB99-5499-49D4-BBFA-5F03273C6CB9}"/>
              </a:ext>
            </a:extLst>
          </p:cNvPr>
          <p:cNvSpPr/>
          <p:nvPr/>
        </p:nvSpPr>
        <p:spPr>
          <a:xfrm>
            <a:off x="4212200" y="2400019"/>
            <a:ext cx="2675637" cy="3411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42" descr="Envelope">
            <a:extLst>
              <a:ext uri="{FF2B5EF4-FFF2-40B4-BE49-F238E27FC236}">
                <a16:creationId xmlns:a16="http://schemas.microsoft.com/office/drawing/2014/main" id="{424508B4-2D03-4E11-A51A-A7858F608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4318" y="2320463"/>
            <a:ext cx="519357" cy="51935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D4A080-9B66-45D6-8A7A-A466A006D7BB}"/>
              </a:ext>
            </a:extLst>
          </p:cNvPr>
          <p:cNvSpPr/>
          <p:nvPr/>
        </p:nvSpPr>
        <p:spPr>
          <a:xfrm>
            <a:off x="989924" y="2265648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9CCA3A-6075-4619-8B4E-6250ED10278F}"/>
              </a:ext>
            </a:extLst>
          </p:cNvPr>
          <p:cNvSpPr/>
          <p:nvPr/>
        </p:nvSpPr>
        <p:spPr>
          <a:xfrm>
            <a:off x="1024128" y="4311916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 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19B70E0-3F89-44CE-9F2D-79CA6C318533}"/>
              </a:ext>
            </a:extLst>
          </p:cNvPr>
          <p:cNvSpPr/>
          <p:nvPr/>
        </p:nvSpPr>
        <p:spPr>
          <a:xfrm>
            <a:off x="8440275" y="4350833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Developer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49355-07BE-46E4-AC82-4B17A736F8D3}"/>
              </a:ext>
            </a:extLst>
          </p:cNvPr>
          <p:cNvCxnSpPr>
            <a:cxnSpLocks/>
          </p:cNvCxnSpPr>
          <p:nvPr/>
        </p:nvCxnSpPr>
        <p:spPr>
          <a:xfrm>
            <a:off x="2565805" y="2717985"/>
            <a:ext cx="1646395" cy="452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66C589-493A-4BE0-B02D-1D402E09C9B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600009" y="4105942"/>
            <a:ext cx="1612191" cy="65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521BC7-CAD7-4158-9F50-BA2ECCC1C1A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887837" y="3742492"/>
            <a:ext cx="1659246" cy="36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6080A0-C3C1-4F5E-94B5-11A30BCAD372}"/>
              </a:ext>
            </a:extLst>
          </p:cNvPr>
          <p:cNvCxnSpPr>
            <a:cxnSpLocks/>
          </p:cNvCxnSpPr>
          <p:nvPr/>
        </p:nvCxnSpPr>
        <p:spPr>
          <a:xfrm flipV="1">
            <a:off x="6851706" y="2286000"/>
            <a:ext cx="1612191" cy="459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F3BF83-89B9-4A95-9C1C-88AE3FD73752}"/>
              </a:ext>
            </a:extLst>
          </p:cNvPr>
          <p:cNvCxnSpPr>
            <a:cxnSpLocks/>
          </p:cNvCxnSpPr>
          <p:nvPr/>
        </p:nvCxnSpPr>
        <p:spPr>
          <a:xfrm>
            <a:off x="6864394" y="4350833"/>
            <a:ext cx="1575881" cy="45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76EA434-408E-4FB2-9FD9-52A1443E330C}"/>
              </a:ext>
            </a:extLst>
          </p:cNvPr>
          <p:cNvSpPr txBox="1"/>
          <p:nvPr/>
        </p:nvSpPr>
        <p:spPr>
          <a:xfrm>
            <a:off x="4664163" y="186157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MQ  broker:</a:t>
            </a:r>
          </a:p>
        </p:txBody>
      </p:sp>
      <p:pic>
        <p:nvPicPr>
          <p:cNvPr id="17" name="Content Placeholder 42" descr="Envelope">
            <a:extLst>
              <a:ext uri="{FF2B5EF4-FFF2-40B4-BE49-F238E27FC236}">
                <a16:creationId xmlns:a16="http://schemas.microsoft.com/office/drawing/2014/main" id="{418AC1C2-EED5-4FC8-96E0-389DB2ADC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5848" y="2277202"/>
            <a:ext cx="519357" cy="519357"/>
          </a:xfrm>
          <a:prstGeom prst="rect">
            <a:avLst/>
          </a:prstGeom>
        </p:spPr>
      </p:pic>
      <p:pic>
        <p:nvPicPr>
          <p:cNvPr id="20" name="Content Placeholder 42" descr="Envelope">
            <a:extLst>
              <a:ext uri="{FF2B5EF4-FFF2-40B4-BE49-F238E27FC236}">
                <a16:creationId xmlns:a16="http://schemas.microsoft.com/office/drawing/2014/main" id="{8FBB15F1-2C16-4C6E-B855-9359F9272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7799" y="2320463"/>
            <a:ext cx="519357" cy="51935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62270C9-86CC-45D0-A5FC-1AEF496CCECE}"/>
              </a:ext>
            </a:extLst>
          </p:cNvPr>
          <p:cNvGrpSpPr/>
          <p:nvPr/>
        </p:nvGrpSpPr>
        <p:grpSpPr>
          <a:xfrm>
            <a:off x="4490721" y="3360081"/>
            <a:ext cx="1823752" cy="680531"/>
            <a:chOff x="2893209" y="5127126"/>
            <a:chExt cx="1411973" cy="68053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896FB8C-E24C-4826-9ED2-1840F0422640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CDC44C-AC36-41DB-9676-C340B629C448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B5BAE84-A42E-410D-903F-D306416F9DA3}"/>
              </a:ext>
            </a:extLst>
          </p:cNvPr>
          <p:cNvGrpSpPr/>
          <p:nvPr/>
        </p:nvGrpSpPr>
        <p:grpSpPr>
          <a:xfrm>
            <a:off x="4872850" y="4289663"/>
            <a:ext cx="1411973" cy="680531"/>
            <a:chOff x="2893209" y="5127126"/>
            <a:chExt cx="1411973" cy="68053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9EF297-F534-4649-A962-0EF15B8B9855}"/>
                </a:ext>
              </a:extLst>
            </p:cNvPr>
            <p:cNvCxnSpPr>
              <a:cxnSpLocks/>
            </p:cNvCxnSpPr>
            <p:nvPr/>
          </p:nvCxnSpPr>
          <p:spPr>
            <a:xfrm>
              <a:off x="2922858" y="5127126"/>
              <a:ext cx="138232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C2F44C-751C-45DB-BEDF-03AE2CBBF616}"/>
                </a:ext>
              </a:extLst>
            </p:cNvPr>
            <p:cNvCxnSpPr>
              <a:cxnSpLocks/>
            </p:cNvCxnSpPr>
            <p:nvPr/>
          </p:nvCxnSpPr>
          <p:spPr>
            <a:xfrm>
              <a:off x="2893209" y="5807657"/>
              <a:ext cx="14119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B90E374-EB81-4A6C-82EC-A11BFEDB2EF1}"/>
              </a:ext>
            </a:extLst>
          </p:cNvPr>
          <p:cNvSpPr txBox="1"/>
          <p:nvPr/>
        </p:nvSpPr>
        <p:spPr>
          <a:xfrm>
            <a:off x="4690089" y="2963203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80792-FFD4-4941-B5C9-FF6A7D924C09}"/>
              </a:ext>
            </a:extLst>
          </p:cNvPr>
          <p:cNvSpPr txBox="1"/>
          <p:nvPr/>
        </p:nvSpPr>
        <p:spPr>
          <a:xfrm>
            <a:off x="4664163" y="4998615"/>
            <a:ext cx="197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Queue 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4AA8F2-A98E-4DBB-970D-B83A7DEE3BC3}"/>
              </a:ext>
            </a:extLst>
          </p:cNvPr>
          <p:cNvSpPr/>
          <p:nvPr/>
        </p:nvSpPr>
        <p:spPr>
          <a:xfrm>
            <a:off x="8436278" y="5510851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Developer 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A90CEC-C3D0-4C19-8EFB-3D58B0630C5C}"/>
              </a:ext>
            </a:extLst>
          </p:cNvPr>
          <p:cNvCxnSpPr>
            <a:cxnSpLocks/>
          </p:cNvCxnSpPr>
          <p:nvPr/>
        </p:nvCxnSpPr>
        <p:spPr>
          <a:xfrm>
            <a:off x="6924147" y="5481674"/>
            <a:ext cx="1575881" cy="45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0.20182 0.168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82 0.16828 L -0.30755 0.1706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73" y="1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2.59259E-6 L -0.23151 0.1745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46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151 0.17453 L -0.28841 0.1745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-0.27187 0.1682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68" y="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55 0.1706 C -0.30156 0.1706 -0.48138 0.0824 -0.48112 0.31065 C -0.48008 0.60602 -0.24622 0.58426 -0.18502 0.58171 C -0.12396 0.57893 -0.11797 0.50486 -0.11914 0.5074 C -0.11706 0.50717 -0.1207 0.55532 -0.12018 0.49028 C -0.12357 0.36134 -0.13268 0.1669 -0.04349 0.15254 " pathEditMode="relative" rAng="0" ptsTypes="AAAAAA">
                                      <p:cBhvr>
                                        <p:cTn id="1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8" y="1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841 0.17453 C -0.2056 0.18657 -0.47656 0.09514 -0.48008 0.19259 C -0.48346 0.29028 -0.50274 0.46134 -0.44336 0.51805 C -0.38399 0.57477 -0.25651 0.53171 -0.12357 0.53287 C -0.12044 0.41065 -0.0987 0.46319 -0.09284 0.33958 " pathEditMode="relative" rAng="0" ptsTypes="AAAAA">
                                      <p:cBhvr>
                                        <p:cTn id="2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187 0.16828 C -0.27395 0.13796 -0.51601 0.13796 -0.56054 0.14791 C -0.55208 0.28333 -0.53333 0.44513 -0.53815 0.4875 C -0.41536 0.49676 -0.2431 0.49328 -0.27031 0.4912 C -0.2944 0.48958 -0.11224 0.48541 -0.13281 0.48981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B2BD2-598C-4E0F-9CB5-A499374D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does ActiveMQ work?</a:t>
            </a:r>
          </a:p>
        </p:txBody>
      </p:sp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BC7FC5B4-14F3-4605-A8A7-DB9D460A8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0" b="13347"/>
          <a:stretch/>
        </p:blipFill>
        <p:spPr>
          <a:xfrm>
            <a:off x="1348493" y="1315463"/>
            <a:ext cx="3790617" cy="3752850"/>
          </a:xfrm>
          <a:prstGeom prst="rect">
            <a:avLst/>
          </a:prstGeom>
        </p:spPr>
      </p:pic>
      <p:pic>
        <p:nvPicPr>
          <p:cNvPr id="4" name="Picture 3" descr="A drawing of a person&#10;&#10;Description automatically generated">
            <a:extLst>
              <a:ext uri="{FF2B5EF4-FFF2-40B4-BE49-F238E27FC236}">
                <a16:creationId xmlns:a16="http://schemas.microsoft.com/office/drawing/2014/main" id="{5EE7C705-05E5-4ED1-A5B5-34E1B9C1F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809" y="639098"/>
            <a:ext cx="1716526" cy="140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20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645BB-A445-4A3D-9CF6-1D058316BE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4" y="67235"/>
            <a:ext cx="5612369" cy="672352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930A7A-F4C2-4DE3-89B3-4CB6B4E94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2848" y="958660"/>
            <a:ext cx="5549152" cy="562674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latin typeface="Raleway" panose="020B0503030101060003" pitchFamily="34" charset="0"/>
              </a:rPr>
              <a:t>sends messages between client applications—</a:t>
            </a:r>
            <a:r>
              <a:rPr lang="en-US" b="1" dirty="0">
                <a:latin typeface="Raleway" panose="020B0503030101060003" pitchFamily="34" charset="0"/>
              </a:rPr>
              <a:t>producers</a:t>
            </a:r>
            <a:r>
              <a:rPr lang="en-US" dirty="0">
                <a:latin typeface="Raleway" panose="020B0503030101060003" pitchFamily="34" charset="0"/>
              </a:rPr>
              <a:t>, which create messages and submit them for delivery.</a:t>
            </a:r>
            <a:endParaRPr lang="en-US" b="1" dirty="0">
              <a:latin typeface="Raleway" panose="020B0503030101060003" pitchFamily="34" charset="0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b="1" dirty="0">
                <a:latin typeface="Raleway" panose="020B0503030101060003" pitchFamily="34" charset="0"/>
              </a:rPr>
              <a:t>consumers </a:t>
            </a:r>
            <a:r>
              <a:rPr lang="en-US" dirty="0">
                <a:latin typeface="Raleway" panose="020B0503030101060003" pitchFamily="34" charset="0"/>
              </a:rPr>
              <a:t>receive and process messages.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latin typeface="Raleway" panose="020B0503030101060003" pitchFamily="34" charset="0"/>
              </a:rPr>
              <a:t>The ActiveMQ </a:t>
            </a:r>
            <a:r>
              <a:rPr lang="en-US" b="1" dirty="0">
                <a:latin typeface="Raleway" panose="020B0503030101060003" pitchFamily="34" charset="0"/>
              </a:rPr>
              <a:t>broker</a:t>
            </a:r>
            <a:r>
              <a:rPr lang="en-US" dirty="0">
                <a:latin typeface="Raleway" panose="020B0503030101060003" pitchFamily="34" charset="0"/>
              </a:rPr>
              <a:t> routes each message through a </a:t>
            </a:r>
            <a:r>
              <a:rPr lang="en-US" b="1" dirty="0">
                <a:latin typeface="Raleway" panose="020B0503030101060003" pitchFamily="34" charset="0"/>
              </a:rPr>
              <a:t>queue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latin typeface="Raleway" panose="020B0503030101060003" pitchFamily="34" charset="0"/>
              </a:rPr>
              <a:t>Each </a:t>
            </a:r>
            <a:r>
              <a:rPr lang="en-US" b="1" dirty="0">
                <a:latin typeface="Raleway" panose="020B0503030101060003" pitchFamily="34" charset="0"/>
              </a:rPr>
              <a:t>queue</a:t>
            </a:r>
            <a:r>
              <a:rPr lang="en-US" dirty="0">
                <a:latin typeface="Raleway" panose="020B0503030101060003" pitchFamily="34" charset="0"/>
              </a:rPr>
              <a:t> is matched with a </a:t>
            </a:r>
            <a:r>
              <a:rPr lang="en-US" b="1" dirty="0">
                <a:latin typeface="Raleway" panose="020B0503030101060003" pitchFamily="34" charset="0"/>
              </a:rPr>
              <a:t>topic.</a:t>
            </a:r>
            <a:endParaRPr lang="en-US" dirty="0">
              <a:latin typeface="Raleway" panose="020B0503030101060003" pitchFamily="34" charset="0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2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F12A-25C8-478A-94D9-F56163BC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Architecture: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FB51C0-E839-4541-B9EB-B59649381E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" r="8630" b="2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97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ED295A-57AD-43A4-AE11-FB33E172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303" y="243191"/>
            <a:ext cx="9720072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Once you have installed the ActiveMQ server  it should be available at  </a:t>
            </a:r>
            <a:r>
              <a:rPr lang="en-US" dirty="0">
                <a:hlinkClick r:id="rId2"/>
              </a:rPr>
              <a:t>http://localhost:8161/admin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4C0B49-C44C-4677-8C9A-946F72566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2" y="1003370"/>
            <a:ext cx="10960844" cy="585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83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CC36C-9E2C-4F31-8BF7-0105A10B4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stats: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BDB933-9557-427A-B116-0BD038448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7" y="2084832"/>
            <a:ext cx="11122659" cy="3218688"/>
          </a:xfrm>
        </p:spPr>
      </p:pic>
    </p:spTree>
    <p:extLst>
      <p:ext uri="{BB962C8B-B14F-4D97-AF65-F5344CB8AC3E}">
        <p14:creationId xmlns:p14="http://schemas.microsoft.com/office/powerpoint/2010/main" val="158089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7E4BC-3A73-4670-B019-F9DDD43C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7345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Memory:</a:t>
            </a:r>
            <a:br>
              <a:rPr lang="en-US" dirty="0">
                <a:latin typeface="Raleway SemiBold" panose="020B0703030101060003" pitchFamily="34" charset="0"/>
              </a:rPr>
            </a:br>
            <a:endParaRPr lang="en-US" dirty="0">
              <a:latin typeface="Raleway SemiBold" panose="020B07030301010600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026B-A00A-4691-AF33-09968473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417320"/>
            <a:ext cx="9720073" cy="402336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Each message occupies some of the available memory until it is dequeued. Changeable in </a:t>
            </a:r>
            <a:r>
              <a:rPr lang="en-US" b="1" dirty="0"/>
              <a:t>activemq.xml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How much  memory depends on the size of the message.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EE8969-2BAF-4BE4-8EF4-363184237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2171590"/>
            <a:ext cx="9208899" cy="28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81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food&#10;&#10;Description automatically generated">
            <a:extLst>
              <a:ext uri="{FF2B5EF4-FFF2-40B4-BE49-F238E27FC236}">
                <a16:creationId xmlns:a16="http://schemas.microsoft.com/office/drawing/2014/main" id="{8449ABA1-9253-4B48-87E6-7D3E19A87A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8" r="-1" b="12632"/>
          <a:stretch/>
        </p:blipFill>
        <p:spPr>
          <a:xfrm>
            <a:off x="464620" y="321831"/>
            <a:ext cx="11170749" cy="628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5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E2951-C929-4A99-BB93-6D4DA1D37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 SemiBold" panose="020B0703030101060003" pitchFamily="34" charset="0"/>
              </a:rPr>
              <a:t>Storage: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66869E-F403-4953-AFFC-8C3858799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KahaDB</a:t>
            </a:r>
            <a:r>
              <a:rPr lang="en-US" dirty="0"/>
              <a:t> is ActiveMQ’s default message storage mechanism. It stores both persistent   and non-persistent messages.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A33471-590A-44EC-9F59-D68D34EB27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93" y="2910528"/>
            <a:ext cx="6405323" cy="2970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7CD3B6-8268-4386-A428-C564948E6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320" y="2910528"/>
            <a:ext cx="300037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9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12D0-659F-4A56-B393-BB1143B0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376" y="2427577"/>
            <a:ext cx="5071871" cy="934763"/>
          </a:xfrm>
        </p:spPr>
        <p:txBody>
          <a:bodyPr>
            <a:normAutofit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ActiveMQ metrics: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6E113-1C4F-41FD-8B54-EA32D1B3F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906" y="3858730"/>
            <a:ext cx="8724988" cy="2918012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2800" dirty="0"/>
              <a:t>ActiveMQ metrics is a unique feature which can,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help you proactively maintain your messaging infrastructure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provide you with information you need to investigate,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 </a:t>
            </a:r>
            <a:r>
              <a:rPr lang="en-US" sz="2000" dirty="0"/>
              <a:t>errors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missing messages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unexpected latency.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D82CEA5-9BD4-473F-AD5F-C73F2E7CD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105" y="336176"/>
            <a:ext cx="4123765" cy="309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97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6076F-34D5-494D-B180-122DB1A57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871" y="210834"/>
            <a:ext cx="11066929" cy="15014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addition to displaying metrics about ActiveMQ, </a:t>
            </a:r>
            <a:r>
              <a:rPr lang="en-US" dirty="0" err="1"/>
              <a:t>JConsole</a:t>
            </a:r>
            <a:r>
              <a:rPr lang="en-US" dirty="0"/>
              <a:t> shows you operating information about the JVM in which ActiveMQ is running. Under the </a:t>
            </a:r>
            <a:r>
              <a:rPr lang="en-US" b="1" dirty="0"/>
              <a:t>VM Summary</a:t>
            </a:r>
            <a:r>
              <a:rPr lang="en-US" dirty="0"/>
              <a:t> tab and Viewing ActiveMQ metrics in </a:t>
            </a:r>
            <a:r>
              <a:rPr lang="en-US" dirty="0" err="1"/>
              <a:t>JConsole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2BE27-78E7-417F-B8A5-0B44892D6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68" y="2130624"/>
            <a:ext cx="6658177" cy="41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29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9A252E-FF54-4E37-B257-72BC00D50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" y="70198"/>
            <a:ext cx="11960899" cy="6330602"/>
          </a:xfrm>
        </p:spPr>
      </p:pic>
    </p:spTree>
    <p:extLst>
      <p:ext uri="{BB962C8B-B14F-4D97-AF65-F5344CB8AC3E}">
        <p14:creationId xmlns:p14="http://schemas.microsoft.com/office/powerpoint/2010/main" val="201781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81D2-3704-46D2-A3E6-644C1BA96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16" y="0"/>
            <a:ext cx="10257872" cy="1450757"/>
          </a:xfrm>
        </p:spPr>
        <p:txBody>
          <a:bodyPr>
            <a:normAutofit/>
          </a:bodyPr>
          <a:lstStyle/>
          <a:p>
            <a:r>
              <a:rPr lang="en-US" sz="4900" dirty="0"/>
              <a:t>Organizations that use ActiveMQ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395B2-7399-4902-B8BA-B8834EC33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6" y="1894465"/>
            <a:ext cx="6744063" cy="4831455"/>
          </a:xfrm>
        </p:spPr>
        <p:txBody>
          <a:bodyPr>
            <a:normAutofit fontScale="850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Lockheed :</a:t>
            </a:r>
          </a:p>
          <a:p>
            <a:pPr marL="457200" lvl="1" indent="0">
              <a:buNone/>
            </a:pPr>
            <a:r>
              <a:rPr lang="en-US" dirty="0"/>
              <a:t>Perform COTS integrations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Trimble:</a:t>
            </a:r>
          </a:p>
          <a:p>
            <a:pPr marL="457200" lvl="1" indent="0">
              <a:buNone/>
            </a:pPr>
            <a:r>
              <a:rPr lang="en-US" dirty="0"/>
              <a:t>To fulfill the need to perform the messaging between and the servers.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Caterpillar:</a:t>
            </a:r>
          </a:p>
          <a:p>
            <a:pPr marL="457200" lvl="1" indent="0">
              <a:buNone/>
            </a:pPr>
            <a:r>
              <a:rPr lang="en-US" dirty="0">
                <a:ea typeface="Calibri" panose="020F0502020204030204" pitchFamily="34" charset="0"/>
                <a:cs typeface="Iskoola Pota" panose="020B0502040204020203" pitchFamily="34" charset="0"/>
              </a:rPr>
              <a:t>As a Message broker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Iskoola Pota" panose="020B0502040204020203" pitchFamily="34" charset="0"/>
            </a:endParaRPr>
          </a:p>
          <a:p>
            <a:pPr marL="457200" lvl="1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Delta Dental of California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Sinclair Broadcast Group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latin typeface="Calibri" panose="020F0502020204030204" pitchFamily="34" charset="0"/>
                <a:cs typeface="Iskoola Pota" panose="020B0502040204020203" pitchFamily="34" charset="0"/>
              </a:rPr>
              <a:t>	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2068E79-E46E-431F-89F4-7AADE62D2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29" y="2380070"/>
            <a:ext cx="4001315" cy="1960644"/>
          </a:xfrm>
          <a:prstGeom prst="rect">
            <a:avLst/>
          </a:prstGeom>
        </p:spPr>
      </p:pic>
      <p:pic>
        <p:nvPicPr>
          <p:cNvPr id="11" name="Picture 10" descr="A picture containing airplane&#10;&#10;Description automatically generated">
            <a:extLst>
              <a:ext uri="{FF2B5EF4-FFF2-40B4-BE49-F238E27FC236}">
                <a16:creationId xmlns:a16="http://schemas.microsoft.com/office/drawing/2014/main" id="{CF66A1F8-19E4-4335-913F-D9A08C2F9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" r="97000">
                        <a14:foregroundMark x1="21667" y1="51800" x2="21667" y2="51800"/>
                        <a14:foregroundMark x1="16556" y1="50600" x2="16556" y2="50600"/>
                        <a14:foregroundMark x1="12889" y1="50000" x2="12889" y2="50000"/>
                        <a14:foregroundMark x1="7667" y1="48600" x2="7667" y2="48600"/>
                        <a14:foregroundMark x1="1000" y1="51200" x2="1000" y2="51200"/>
                        <a14:foregroundMark x1="27889" y1="50600" x2="27889" y2="50600"/>
                        <a14:foregroundMark x1="33111" y1="50000" x2="33111" y2="50000"/>
                        <a14:foregroundMark x1="38333" y1="51000" x2="38333" y2="51000"/>
                        <a14:foregroundMark x1="48556" y1="52200" x2="48556" y2="52200"/>
                        <a14:foregroundMark x1="55111" y1="48800" x2="55111" y2="48800"/>
                        <a14:foregroundMark x1="59222" y1="49400" x2="59222" y2="49400"/>
                        <a14:foregroundMark x1="64222" y1="48800" x2="64222" y2="48800"/>
                        <a14:foregroundMark x1="69000" y1="49800" x2="69000" y2="49800"/>
                        <a14:foregroundMark x1="72667" y1="49800" x2="72667" y2="49800"/>
                        <a14:foregroundMark x1="90889" y1="34800" x2="90889" y2="34800"/>
                        <a14:foregroundMark x1="80222" y1="60000" x2="80222" y2="60000"/>
                        <a14:foregroundMark x1="97000" y1="44200" x2="97000" y2="44200"/>
                        <a14:backgroundMark x1="17667" y1="50200" x2="17667" y2="50200"/>
                        <a14:backgroundMark x1="6556" y1="52200" x2="6556" y2="52200"/>
                        <a14:backgroundMark x1="39000" y1="52600" x2="39000" y2="52600"/>
                        <a14:backgroundMark x1="47000" y1="51600" x2="47000" y2="51600"/>
                        <a14:backgroundMark x1="49333" y1="51800" x2="49333" y2="51800"/>
                        <a14:backgroundMark x1="54667" y1="51400" x2="54667" y2="51400"/>
                        <a14:backgroundMark x1="60222" y1="50400" x2="60222" y2="50400"/>
                        <a14:backgroundMark x1="80000" y1="59800" x2="80000" y2="59800"/>
                        <a14:backgroundMark x1="91111" y1="47800" x2="91111" y2="47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166" y="784100"/>
            <a:ext cx="4001315" cy="2220729"/>
          </a:xfrm>
          <a:prstGeom prst="rect">
            <a:avLst/>
          </a:prstGeom>
        </p:spPr>
      </p:pic>
      <p:pic>
        <p:nvPicPr>
          <p:cNvPr id="3074" name="Picture 2" descr="Image result for sinclair broadcast group">
            <a:extLst>
              <a:ext uri="{FF2B5EF4-FFF2-40B4-BE49-F238E27FC236}">
                <a16:creationId xmlns:a16="http://schemas.microsoft.com/office/drawing/2014/main" id="{D7264ECB-7D66-4D6A-88AE-8D19FD8E1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01" y="4826319"/>
            <a:ext cx="476250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7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B0EF9-FB90-4C75-8DD0-09EFF35E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Raleway SemiBold" panose="020B0703030101060003" pitchFamily="34" charset="0"/>
              </a:rPr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2E1EE-B4CB-4A52-8114-9A13B5B6D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519" y="1636435"/>
            <a:ext cx="11096625" cy="517207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Allows applications build with different languages, OS and platforms to integrate with each other.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Location Transparency-Client applications doesn't need to know where the server applications are located.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A85EE2-7689-4E98-BC86-7390B3A1E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36" b="89865" l="6000" r="93500">
                        <a14:foregroundMark x1="11833" y1="77896" x2="11833" y2="77896"/>
                        <a14:foregroundMark x1="13000" y1="78861" x2="13000" y2="78861"/>
                        <a14:foregroundMark x1="12667" y1="79054" x2="12667" y2="79054"/>
                        <a14:foregroundMark x1="12500" y1="83880" x2="12500" y2="83880"/>
                        <a14:foregroundMark x1="6083" y1="82239" x2="6083" y2="82239"/>
                        <a14:foregroundMark x1="21583" y1="79054" x2="21583" y2="79054"/>
                        <a14:foregroundMark x1="31250" y1="80405" x2="31250" y2="80405"/>
                        <a14:foregroundMark x1="16250" y1="76641" x2="16250" y2="76641"/>
                        <a14:foregroundMark x1="40667" y1="81467" x2="40667" y2="81467"/>
                        <a14:foregroundMark x1="34000" y1="76737" x2="34000" y2="76737"/>
                        <a14:foregroundMark x1="33167" y1="76641" x2="33167" y2="76641"/>
                        <a14:foregroundMark x1="46833" y1="77510" x2="46833" y2="77510"/>
                        <a14:foregroundMark x1="50750" y1="82336" x2="50750" y2="82336"/>
                        <a14:foregroundMark x1="50333" y1="81853" x2="50333" y2="81853"/>
                        <a14:foregroundMark x1="55833" y1="78282" x2="55833" y2="78282"/>
                        <a14:foregroundMark x1="64250" y1="82046" x2="64250" y2="82046"/>
                        <a14:foregroundMark x1="74250" y1="81274" x2="74250" y2="81274"/>
                        <a14:foregroundMark x1="79083" y1="79633" x2="79083" y2="79633"/>
                        <a14:foregroundMark x1="87250" y1="80695" x2="87250" y2="80695"/>
                        <a14:foregroundMark x1="93583" y1="80502" x2="93583" y2="80502"/>
                        <a14:foregroundMark x1="47833" y1="7336" x2="47833" y2="7336"/>
                        <a14:foregroundMark x1="75750" y1="60811" x2="75750" y2="60811"/>
                        <a14:foregroundMark x1="83750" y1="61969" x2="83750" y2="61969"/>
                        <a14:foregroundMark x1="90167" y1="81660" x2="90167" y2="81660"/>
                        <a14:foregroundMark x1="90167" y1="81660" x2="90167" y2="81660"/>
                        <a14:foregroundMark x1="89417" y1="81564" x2="89417" y2="81564"/>
                        <a14:foregroundMark x1="63750" y1="78668" x2="63750" y2="78668"/>
                        <a14:foregroundMark x1="64000" y1="79054" x2="64000" y2="79054"/>
                        <a14:foregroundMark x1="64083" y1="80405" x2="64083" y2="80405"/>
                        <a14:foregroundMark x1="64250" y1="77606" x2="64250" y2="77606"/>
                        <a14:foregroundMark x1="33750" y1="80116" x2="33750" y2="80116"/>
                        <a14:foregroundMark x1="34167" y1="82529" x2="34167" y2="82529"/>
                        <a14:foregroundMark x1="50417" y1="77124" x2="50417" y2="77124"/>
                        <a14:backgroundMark x1="27667" y1="79826" x2="27667" y2="79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291" y="48930"/>
            <a:ext cx="3208603" cy="27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74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1AAB-394C-4E32-864C-AF8E0438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Raleway SemiBold" panose="020B0703030101060003" pitchFamily="34" charset="0"/>
              </a:rPr>
              <a:t>Advantages contd.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243F8-7C8A-44D3-A53E-39714676A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Reliable Communications-Both the client and the server need not to be available at the same time.(due to the queues)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size of the queue is dynamic(variable sized queues).</a:t>
            </a:r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9BAA16B-7F07-44E3-AD40-D8DA15A0A96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024" y="3773082"/>
            <a:ext cx="2533740" cy="253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667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C6842-2168-4C0C-9FC7-95195252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Raleway SemiBold" panose="020B0703030101060003" pitchFamily="34" charset="0"/>
              </a:rPr>
              <a:t>Advantages contd.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621D4-6806-46EB-97BE-516B77B8B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53" y="1618235"/>
            <a:ext cx="9518312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Less time consumption-Due to the asynchronous communication.</a:t>
            </a:r>
          </a:p>
          <a:p>
            <a:pPr marL="514350" indent="-514350">
              <a:buFont typeface="+mj-lt"/>
              <a:buAutoNum type="arabicPeriod" startAt="6"/>
            </a:pPr>
            <a:endParaRPr lang="en-US" dirty="0"/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Reduced coupling-The information of the service can be changed easily with our effecting the client.</a:t>
            </a:r>
          </a:p>
          <a:p>
            <a:pPr marL="514350" indent="-514350">
              <a:buFont typeface="+mj-lt"/>
              <a:buAutoNum type="arabicPeriod" startAt="7"/>
            </a:pPr>
            <a:endParaRPr lang="en-US" dirty="0"/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Easy coding.(ActiveMQ uses JAVA where others use Erlang)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FDE8997-12B7-4F60-AF75-B46CDDBD4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184" y="1546396"/>
            <a:ext cx="1868583" cy="17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59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CD83-66C0-445F-BB98-ED58F7B3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Raleway SemiBold" panose="020B0703030101060003" pitchFamily="34" charset="0"/>
              </a:rPr>
              <a:t>Disadvantages: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012FDF22-AEC3-4B5C-BFA8-94BF71B06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192210" cy="31168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655B6A-3B29-44DA-B8FC-77D0311FB4E4}"/>
              </a:ext>
            </a:extLst>
          </p:cNvPr>
          <p:cNvSpPr txBox="1"/>
          <p:nvPr/>
        </p:nvSpPr>
        <p:spPr>
          <a:xfrm>
            <a:off x="1330569" y="5167312"/>
            <a:ext cx="8114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https://stackshare.io/stackups/activemq-vs-kafka-vs-rabbitmq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813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FD3A39-1ED5-4F2C-9AA2-8BFE2DB47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Other similar applications to ActiveMQ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BB9D52-B2A5-4399-952F-DB2372610F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732732"/>
              </p:ext>
            </p:extLst>
          </p:nvPr>
        </p:nvGraphicFramePr>
        <p:xfrm>
          <a:off x="262647" y="1749116"/>
          <a:ext cx="11546731" cy="4726425"/>
        </p:xfrm>
        <a:graphic>
          <a:graphicData uri="http://schemas.openxmlformats.org/drawingml/2006/table">
            <a:tbl>
              <a:tblPr firstRow="1" firstCol="1">
                <a:tableStyleId>{8A107856-5554-42FB-B03E-39F5DBC370BA}</a:tableStyleId>
              </a:tblPr>
              <a:tblGrid>
                <a:gridCol w="1830104">
                  <a:extLst>
                    <a:ext uri="{9D8B030D-6E8A-4147-A177-3AD203B41FA5}">
                      <a16:colId xmlns:a16="http://schemas.microsoft.com/office/drawing/2014/main" val="1770739179"/>
                    </a:ext>
                  </a:extLst>
                </a:gridCol>
                <a:gridCol w="1081591">
                  <a:extLst>
                    <a:ext uri="{9D8B030D-6E8A-4147-A177-3AD203B41FA5}">
                      <a16:colId xmlns:a16="http://schemas.microsoft.com/office/drawing/2014/main" val="388354239"/>
                    </a:ext>
                  </a:extLst>
                </a:gridCol>
                <a:gridCol w="1606433">
                  <a:extLst>
                    <a:ext uri="{9D8B030D-6E8A-4147-A177-3AD203B41FA5}">
                      <a16:colId xmlns:a16="http://schemas.microsoft.com/office/drawing/2014/main" val="3602894357"/>
                    </a:ext>
                  </a:extLst>
                </a:gridCol>
                <a:gridCol w="1895445">
                  <a:extLst>
                    <a:ext uri="{9D8B030D-6E8A-4147-A177-3AD203B41FA5}">
                      <a16:colId xmlns:a16="http://schemas.microsoft.com/office/drawing/2014/main" val="3188111729"/>
                    </a:ext>
                  </a:extLst>
                </a:gridCol>
                <a:gridCol w="5133158">
                  <a:extLst>
                    <a:ext uri="{9D8B030D-6E8A-4147-A177-3AD203B41FA5}">
                      <a16:colId xmlns:a16="http://schemas.microsoft.com/office/drawing/2014/main" val="1626856463"/>
                    </a:ext>
                  </a:extLst>
                </a:gridCol>
              </a:tblGrid>
              <a:tr h="1028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Open Source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Volume of Data they share</a:t>
                      </a: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Performance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Reliability</a:t>
                      </a:r>
                      <a:endParaRPr lang="en-US" sz="1400" b="1">
                        <a:solidFill>
                          <a:srgbClr val="FFFFFF"/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extLst>
                  <a:ext uri="{0D108BD9-81ED-4DB2-BD59-A6C34878D82A}">
                    <a16:rowId xmlns:a16="http://schemas.microsoft.com/office/drawing/2014/main" val="3083960055"/>
                  </a:ext>
                </a:extLst>
              </a:tr>
              <a:tr h="108791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High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(Huge volume of data streams)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High throughput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(Highest)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Reliable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(Since Kafka is distributed, partitioned, replicant and fault tolerance.)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extLst>
                  <a:ext uri="{0D108BD9-81ED-4DB2-BD59-A6C34878D82A}">
                    <a16:rowId xmlns:a16="http://schemas.microsoft.com/office/drawing/2014/main" val="4215222056"/>
                  </a:ext>
                </a:extLst>
              </a:tr>
              <a:tr h="10281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Less than 4096bytes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High throughput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Very Reliable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(Since messages are stored in repositories)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extLst>
                  <a:ext uri="{0D108BD9-81ED-4DB2-BD59-A6C34878D82A}">
                    <a16:rowId xmlns:a16="http://schemas.microsoft.com/office/drawing/2014/main" val="4066897263"/>
                  </a:ext>
                </a:extLst>
              </a:tr>
              <a:tr h="15247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Depends on the requests.</a:t>
                      </a:r>
                      <a:endParaRPr lang="en-US" sz="1400" dirty="0">
                        <a:solidFill>
                          <a:srgbClr val="FF0000"/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 throughput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Reliable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aleway Medium" panose="020B0603030101060003" pitchFamily="34" charset="0"/>
                        <a:ea typeface="Calibri" panose="020F0502020204030204" pitchFamily="34" charset="0"/>
                        <a:cs typeface="Iskoola Pota" panose="020B0502040204020203" pitchFamily="34" charset="0"/>
                      </a:endParaRPr>
                    </a:p>
                  </a:txBody>
                  <a:tcPr marL="205657" marR="123394" marT="123394" marB="123394"/>
                </a:tc>
                <a:extLst>
                  <a:ext uri="{0D108BD9-81ED-4DB2-BD59-A6C34878D82A}">
                    <a16:rowId xmlns:a16="http://schemas.microsoft.com/office/drawing/2014/main" val="462924198"/>
                  </a:ext>
                </a:extLst>
              </a:tr>
            </a:tbl>
          </a:graphicData>
        </a:graphic>
      </p:graphicFrame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E4E522-9062-418D-9D9A-75950112F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5" y="2819316"/>
            <a:ext cx="1053540" cy="1146892"/>
          </a:xfrm>
          <a:prstGeom prst="rect">
            <a:avLst/>
          </a:prstGeom>
        </p:spPr>
      </p:pic>
      <p:pic>
        <p:nvPicPr>
          <p:cNvPr id="12" name="Picture 11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FB8B5C88-A2A4-4E01-AD04-A78AB5CF2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2" y="4342298"/>
            <a:ext cx="1644141" cy="258182"/>
          </a:xfrm>
          <a:prstGeom prst="rect">
            <a:avLst/>
          </a:prstGeom>
        </p:spPr>
      </p:pic>
      <p:pic>
        <p:nvPicPr>
          <p:cNvPr id="15" name="Picture 14" descr="A drawing of a person&#10;&#10;Description automatically generated">
            <a:extLst>
              <a:ext uri="{FF2B5EF4-FFF2-40B4-BE49-F238E27FC236}">
                <a16:creationId xmlns:a16="http://schemas.microsoft.com/office/drawing/2014/main" id="{89750044-9136-4565-91B0-1A12FDE53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3" y="5114559"/>
            <a:ext cx="1471333" cy="12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97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4CEA-BD6E-404A-8CBA-C1B42384D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903" y="884163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aleway SemiBold" panose="020B0703030101060003" pitchFamily="34" charset="0"/>
              </a:rPr>
              <a:t>ActiveMQ by Apache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ABB62E-2521-4508-BCD2-7203B746D9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986929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7715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0508DE-68FD-490F-8C92-BD291FAC7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1891339" cy="284376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Group 5</a:t>
            </a:r>
          </a:p>
          <a:p>
            <a:pPr marL="0" indent="0">
              <a:buNone/>
            </a:pPr>
            <a:r>
              <a:rPr lang="en-US" sz="1700" dirty="0"/>
              <a:t> members: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Raleway Light" panose="020B0403030101060003" pitchFamily="34" charset="0"/>
              </a:rPr>
              <a:t>Thenuka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Raleway Light" panose="020B0403030101060003" pitchFamily="34" charset="0"/>
              </a:rPr>
              <a:t>Uthpala</a:t>
            </a:r>
            <a:endParaRPr lang="en-US" sz="1700" dirty="0">
              <a:latin typeface="Raleway Light" panose="020B04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Raleway Light" panose="020B0403030101060003" pitchFamily="34" charset="0"/>
              </a:rPr>
              <a:t>Janadhi</a:t>
            </a:r>
            <a:endParaRPr lang="en-US" sz="1700" dirty="0">
              <a:latin typeface="Raleway Light" panose="020B04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Raleway Light" panose="020B0403030101060003" pitchFamily="34" charset="0"/>
              </a:rPr>
              <a:t>Uvindu</a:t>
            </a:r>
            <a:endParaRPr lang="en-US" sz="1700" dirty="0">
              <a:latin typeface="Raleway Light" panose="020B040303010106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dirty="0" err="1">
                <a:latin typeface="Raleway Light" panose="020B0403030101060003" pitchFamily="34" charset="0"/>
              </a:rPr>
              <a:t>Viveka</a:t>
            </a:r>
            <a:endParaRPr lang="en-US" sz="1700" dirty="0">
              <a:latin typeface="Raleway Light" panose="020B0403030101060003" pitchFamily="34" charset="0"/>
            </a:endParaRPr>
          </a:p>
        </p:txBody>
      </p:sp>
      <p:pic>
        <p:nvPicPr>
          <p:cNvPr id="7" name="Picture 6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93400C39-2247-4231-9E71-9C4E27F4D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140" y="803631"/>
            <a:ext cx="8712347" cy="490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48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5380D7-9688-4199-8F94-173C5F067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Q &amp;A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9F7E95-45C7-40B3-ACDD-5611F1ED7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3142" y="0"/>
            <a:ext cx="1261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C2202C8-B50A-4E11-91FC-FFA14D33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29" y="1900126"/>
            <a:ext cx="4485394" cy="46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75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3036E4C-BA2A-4C40-8077-170FD60DA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75485"/>
            <a:ext cx="10515600" cy="39896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48D202-83D3-43D7-99D9-EE761EF948B7}"/>
              </a:ext>
            </a:extLst>
          </p:cNvPr>
          <p:cNvSpPr txBox="1"/>
          <p:nvPr/>
        </p:nvSpPr>
        <p:spPr>
          <a:xfrm>
            <a:off x="1056640" y="5080000"/>
            <a:ext cx="955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Light" panose="020B0403030101060003" pitchFamily="34" charset="0"/>
                <a:hlinkClick r:id="rId3"/>
              </a:rPr>
              <a:t>https://activemq.apache.org/</a:t>
            </a:r>
            <a:endParaRPr lang="en-US" dirty="0">
              <a:latin typeface="Raleway Light" panose="020B04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363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A95E-3AC8-4F3F-93D3-71D765C19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aleway Medium" panose="020B0603030101060003" pitchFamily="34" charset="0"/>
              </a:rPr>
              <a:t>What is message queuing?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81C845-96BA-4E0F-BFCB-89951D4532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2" y="2077244"/>
            <a:ext cx="4219575" cy="17145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45F5A-3FA5-496F-A9B0-E41D70BEDF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aleway" panose="020B0503030101060003" pitchFamily="34" charset="0"/>
              </a:rPr>
              <a:t>Allows applications to communicate by sending messages to each other.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Raleway" panose="020B0503030101060003" pitchFamily="34" charset="0"/>
              </a:rPr>
              <a:t>Provides temporary message storage when the destination program is busy or not connected.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61E8B1-62BC-4DE0-8224-E2FDA12C01FA}"/>
              </a:ext>
            </a:extLst>
          </p:cNvPr>
          <p:cNvSpPr txBox="1"/>
          <p:nvPr/>
        </p:nvSpPr>
        <p:spPr>
          <a:xfrm>
            <a:off x="838200" y="4096872"/>
            <a:ext cx="50381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aleway" panose="020B0503030101060003" pitchFamily="34" charset="0"/>
              </a:rPr>
              <a:t>Producer:</a:t>
            </a:r>
          </a:p>
          <a:p>
            <a:r>
              <a:rPr lang="en-US" dirty="0">
                <a:latin typeface="Raleway" panose="020B0503030101060003" pitchFamily="34" charset="0"/>
              </a:rPr>
              <a:t>Can be a component, person from where the message is originated.</a:t>
            </a:r>
          </a:p>
          <a:p>
            <a:r>
              <a:rPr lang="en-US" dirty="0" err="1">
                <a:latin typeface="Raleway" panose="020B0503030101060003" pitchFamily="34" charset="0"/>
              </a:rPr>
              <a:t>eg</a:t>
            </a:r>
            <a:r>
              <a:rPr lang="en-US" dirty="0">
                <a:latin typeface="Raleway" panose="020B0503030101060003" pitchFamily="34" charset="0"/>
              </a:rPr>
              <a:t>: </a:t>
            </a:r>
            <a:r>
              <a:rPr lang="en-US" dirty="0">
                <a:solidFill>
                  <a:schemeClr val="accent1"/>
                </a:solidFill>
                <a:latin typeface="Raleway" panose="020B0503030101060003" pitchFamily="34" charset="0"/>
              </a:rPr>
              <a:t>Payee system wanting communicate with HR</a:t>
            </a:r>
          </a:p>
          <a:p>
            <a:r>
              <a:rPr lang="en-US" b="1" dirty="0">
                <a:solidFill>
                  <a:srgbClr val="FF0000"/>
                </a:solidFill>
                <a:latin typeface="Raleway" panose="020B0503030101060003" pitchFamily="34" charset="0"/>
              </a:rPr>
              <a:t>Consumer:</a:t>
            </a:r>
          </a:p>
          <a:p>
            <a:r>
              <a:rPr lang="en-US" dirty="0">
                <a:latin typeface="Raleway" panose="020B0503030101060003" pitchFamily="34" charset="0"/>
              </a:rPr>
              <a:t>Can be a component, person to where the message is going.</a:t>
            </a:r>
          </a:p>
          <a:p>
            <a:endParaRPr lang="en-US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79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0D97-7287-4CF8-BD70-528D7D81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41375"/>
            <a:ext cx="10515600" cy="1325563"/>
          </a:xfrm>
        </p:spPr>
        <p:txBody>
          <a:bodyPr/>
          <a:lstStyle/>
          <a:p>
            <a:r>
              <a:rPr lang="en-US" dirty="0"/>
              <a:t>Normal message passing:</a:t>
            </a:r>
          </a:p>
        </p:txBody>
      </p:sp>
      <p:pic>
        <p:nvPicPr>
          <p:cNvPr id="10" name="Content Placeholder 42" descr="Envelope">
            <a:extLst>
              <a:ext uri="{FF2B5EF4-FFF2-40B4-BE49-F238E27FC236}">
                <a16:creationId xmlns:a16="http://schemas.microsoft.com/office/drawing/2014/main" id="{793E7AA2-6DE8-4EC3-8AD4-64C3F4AC22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8"/>
            <a:ext cx="734317" cy="73431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9E3153-44F3-45C8-8D7C-1A0C2B3CFD82}"/>
              </a:ext>
            </a:extLst>
          </p:cNvPr>
          <p:cNvSpPr/>
          <p:nvPr/>
        </p:nvSpPr>
        <p:spPr>
          <a:xfrm>
            <a:off x="1024128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4D74-56FA-41BC-A794-FFD8600B24A5}"/>
              </a:ext>
            </a:extLst>
          </p:cNvPr>
          <p:cNvSpPr/>
          <p:nvPr/>
        </p:nvSpPr>
        <p:spPr>
          <a:xfrm>
            <a:off x="7827224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FAD423-BC02-409C-BF3F-49019630CFE8}"/>
              </a:ext>
            </a:extLst>
          </p:cNvPr>
          <p:cNvCxnSpPr>
            <a:cxnSpLocks/>
          </p:cNvCxnSpPr>
          <p:nvPr/>
        </p:nvCxnSpPr>
        <p:spPr>
          <a:xfrm>
            <a:off x="2600009" y="4414683"/>
            <a:ext cx="5103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99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6875 -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3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1A2A98-9C5C-4A08-81B6-E086445B6F81}"/>
              </a:ext>
            </a:extLst>
          </p:cNvPr>
          <p:cNvSpPr/>
          <p:nvPr/>
        </p:nvSpPr>
        <p:spPr>
          <a:xfrm>
            <a:off x="1139123" y="4462963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4F13AC-CEAE-4F00-803F-2ADB708D7041}"/>
              </a:ext>
            </a:extLst>
          </p:cNvPr>
          <p:cNvSpPr/>
          <p:nvPr/>
        </p:nvSpPr>
        <p:spPr>
          <a:xfrm>
            <a:off x="8154655" y="4462962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C93FF-67FA-4202-90E6-C6A0676C8E1A}"/>
              </a:ext>
            </a:extLst>
          </p:cNvPr>
          <p:cNvCxnSpPr>
            <a:cxnSpLocks/>
          </p:cNvCxnSpPr>
          <p:nvPr/>
        </p:nvCxnSpPr>
        <p:spPr>
          <a:xfrm flipV="1">
            <a:off x="2715004" y="5054212"/>
            <a:ext cx="5343129" cy="9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EE4E056-7FD3-4891-BC32-AD07FE05059D}"/>
              </a:ext>
            </a:extLst>
          </p:cNvPr>
          <p:cNvSpPr/>
          <p:nvPr/>
        </p:nvSpPr>
        <p:spPr>
          <a:xfrm>
            <a:off x="1255037" y="2124309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5F5ECD-BC00-4E29-8654-90477A03728D}"/>
              </a:ext>
            </a:extLst>
          </p:cNvPr>
          <p:cNvSpPr/>
          <p:nvPr/>
        </p:nvSpPr>
        <p:spPr>
          <a:xfrm>
            <a:off x="8058133" y="2124309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E8FBE4-FF15-4FFE-A6B7-A9B52B35F93E}"/>
              </a:ext>
            </a:extLst>
          </p:cNvPr>
          <p:cNvCxnSpPr>
            <a:cxnSpLocks/>
          </p:cNvCxnSpPr>
          <p:nvPr/>
        </p:nvCxnSpPr>
        <p:spPr>
          <a:xfrm>
            <a:off x="2830918" y="2558174"/>
            <a:ext cx="5103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2" descr="Envelope">
            <a:extLst>
              <a:ext uri="{FF2B5EF4-FFF2-40B4-BE49-F238E27FC236}">
                <a16:creationId xmlns:a16="http://schemas.microsoft.com/office/drawing/2014/main" id="{3F6738C1-24EE-4C28-B14C-0F38D7AF4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0918" y="1951299"/>
            <a:ext cx="734317" cy="7343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292959-DBC2-46EB-A2EB-21B1D817B356}"/>
              </a:ext>
            </a:extLst>
          </p:cNvPr>
          <p:cNvSpPr txBox="1"/>
          <p:nvPr/>
        </p:nvSpPr>
        <p:spPr>
          <a:xfrm>
            <a:off x="3916218" y="1320550"/>
            <a:ext cx="278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aleway Medium" panose="020B0603030101060003" pitchFamily="34" charset="0"/>
              </a:rPr>
              <a:t>What if the message gets lost?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53BE54B-25AC-4466-8F06-1F030DAE9B8A}"/>
              </a:ext>
            </a:extLst>
          </p:cNvPr>
          <p:cNvGrpSpPr/>
          <p:nvPr/>
        </p:nvGrpSpPr>
        <p:grpSpPr>
          <a:xfrm>
            <a:off x="2715004" y="4138367"/>
            <a:ext cx="734317" cy="925380"/>
            <a:chOff x="2715004" y="4138367"/>
            <a:chExt cx="734317" cy="925380"/>
          </a:xfrm>
        </p:grpSpPr>
        <p:pic>
          <p:nvPicPr>
            <p:cNvPr id="12" name="Content Placeholder 42" descr="Envelope">
              <a:extLst>
                <a:ext uri="{FF2B5EF4-FFF2-40B4-BE49-F238E27FC236}">
                  <a16:creationId xmlns:a16="http://schemas.microsoft.com/office/drawing/2014/main" id="{CF63D340-1D2A-4D4F-965F-C5CFBC0DE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15004" y="4329430"/>
              <a:ext cx="734317" cy="73431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831722B-6DD0-4106-89EA-345C9C0123D4}"/>
                </a:ext>
              </a:extLst>
            </p:cNvPr>
            <p:cNvSpPr txBox="1"/>
            <p:nvPr/>
          </p:nvSpPr>
          <p:spPr>
            <a:xfrm>
              <a:off x="2903456" y="4138367"/>
              <a:ext cx="226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Raleway Light" panose="020B0403030101060003" pitchFamily="34" charset="0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69A1C59-AF0D-4FE2-B24A-3DCF7FEFFF70}"/>
              </a:ext>
            </a:extLst>
          </p:cNvPr>
          <p:cNvGrpSpPr/>
          <p:nvPr/>
        </p:nvGrpSpPr>
        <p:grpSpPr>
          <a:xfrm>
            <a:off x="2715004" y="4915298"/>
            <a:ext cx="734317" cy="925380"/>
            <a:chOff x="2715003" y="5451459"/>
            <a:chExt cx="734317" cy="925380"/>
          </a:xfrm>
        </p:grpSpPr>
        <p:pic>
          <p:nvPicPr>
            <p:cNvPr id="18" name="Content Placeholder 42" descr="Envelope">
              <a:extLst>
                <a:ext uri="{FF2B5EF4-FFF2-40B4-BE49-F238E27FC236}">
                  <a16:creationId xmlns:a16="http://schemas.microsoft.com/office/drawing/2014/main" id="{2A556806-359F-4A5F-A31F-7B92D6876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15003" y="5642522"/>
              <a:ext cx="734317" cy="73431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C16A3F-ECD8-42E2-98AD-27815C440B48}"/>
                </a:ext>
              </a:extLst>
            </p:cNvPr>
            <p:cNvSpPr txBox="1"/>
            <p:nvPr/>
          </p:nvSpPr>
          <p:spPr>
            <a:xfrm>
              <a:off x="2903455" y="5451459"/>
              <a:ext cx="226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  <a:latin typeface="Raleway Light" panose="020B0403030101060003" pitchFamily="34" charset="0"/>
                </a:rPr>
                <a:t>2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FF9B55D-BA2F-4747-9E96-B391C36F6003}"/>
              </a:ext>
            </a:extLst>
          </p:cNvPr>
          <p:cNvSpPr txBox="1"/>
          <p:nvPr/>
        </p:nvSpPr>
        <p:spPr>
          <a:xfrm>
            <a:off x="3315854" y="5963670"/>
            <a:ext cx="278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Raleway Medium" panose="020B0603030101060003" pitchFamily="34" charset="0"/>
              </a:rPr>
              <a:t>What if the message order gets mixed?</a:t>
            </a:r>
          </a:p>
        </p:txBody>
      </p:sp>
    </p:spTree>
    <p:extLst>
      <p:ext uri="{BB962C8B-B14F-4D97-AF65-F5344CB8AC3E}">
        <p14:creationId xmlns:p14="http://schemas.microsoft.com/office/powerpoint/2010/main" val="284397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2013 -0.000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35586 -0.0025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6" y="-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2.22222E-6 L 0.35586 2.22222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BE86-41EF-4DD4-8E25-2643DA52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F39E5-401F-4A97-BF30-333775CAADE9}"/>
              </a:ext>
            </a:extLst>
          </p:cNvPr>
          <p:cNvSpPr/>
          <p:nvPr/>
        </p:nvSpPr>
        <p:spPr>
          <a:xfrm>
            <a:off x="1024128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05F757-461E-448D-91B6-D94FC8940BE1}"/>
              </a:ext>
            </a:extLst>
          </p:cNvPr>
          <p:cNvSpPr/>
          <p:nvPr/>
        </p:nvSpPr>
        <p:spPr>
          <a:xfrm>
            <a:off x="7827224" y="3980818"/>
            <a:ext cx="1575881" cy="904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5CE953-AD5D-4EA6-9894-930F918E044F}"/>
              </a:ext>
            </a:extLst>
          </p:cNvPr>
          <p:cNvCxnSpPr>
            <a:cxnSpLocks/>
          </p:cNvCxnSpPr>
          <p:nvPr/>
        </p:nvCxnSpPr>
        <p:spPr>
          <a:xfrm>
            <a:off x="2600009" y="4414683"/>
            <a:ext cx="51031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42" descr="Envelope">
            <a:extLst>
              <a:ext uri="{FF2B5EF4-FFF2-40B4-BE49-F238E27FC236}">
                <a16:creationId xmlns:a16="http://schemas.microsoft.com/office/drawing/2014/main" id="{2342E1D8-BFF0-4E04-A56D-7D4AD3381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8"/>
            <a:ext cx="734317" cy="734317"/>
          </a:xfrm>
          <a:prstGeom prst="rect">
            <a:avLst/>
          </a:prstGeom>
        </p:spPr>
      </p:pic>
      <p:pic>
        <p:nvPicPr>
          <p:cNvPr id="16" name="Content Placeholder 42" descr="Envelope">
            <a:extLst>
              <a:ext uri="{FF2B5EF4-FFF2-40B4-BE49-F238E27FC236}">
                <a16:creationId xmlns:a16="http://schemas.microsoft.com/office/drawing/2014/main" id="{79822319-AD18-4253-895B-476094656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7"/>
            <a:ext cx="734317" cy="734317"/>
          </a:xfrm>
          <a:prstGeom prst="rect">
            <a:avLst/>
          </a:prstGeom>
        </p:spPr>
      </p:pic>
      <p:pic>
        <p:nvPicPr>
          <p:cNvPr id="23" name="Content Placeholder 42" descr="Envelope">
            <a:extLst>
              <a:ext uri="{FF2B5EF4-FFF2-40B4-BE49-F238E27FC236}">
                <a16:creationId xmlns:a16="http://schemas.microsoft.com/office/drawing/2014/main" id="{89B32C42-6D8C-4977-9A62-74797C4E2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9" y="3807807"/>
            <a:ext cx="734317" cy="734317"/>
          </a:xfrm>
          <a:prstGeom prst="rect">
            <a:avLst/>
          </a:prstGeom>
        </p:spPr>
      </p:pic>
      <p:pic>
        <p:nvPicPr>
          <p:cNvPr id="24" name="Content Placeholder 42" descr="Envelope">
            <a:extLst>
              <a:ext uri="{FF2B5EF4-FFF2-40B4-BE49-F238E27FC236}">
                <a16:creationId xmlns:a16="http://schemas.microsoft.com/office/drawing/2014/main" id="{71E01248-EF7F-4355-BB5F-2A6D00E9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8" y="3807806"/>
            <a:ext cx="734317" cy="7343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7BDBBA6-6A0E-49D2-9DD1-B948DC463B59}"/>
              </a:ext>
            </a:extLst>
          </p:cNvPr>
          <p:cNvSpPr txBox="1"/>
          <p:nvPr/>
        </p:nvSpPr>
        <p:spPr>
          <a:xfrm rot="2924859">
            <a:off x="9594308" y="3532600"/>
            <a:ext cx="554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Rounded MT Bold" panose="020B0604020202020204" pitchFamily="34" charset="0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1B81A-346C-4B87-A7B7-6DB8C1AF69B8}"/>
              </a:ext>
            </a:extLst>
          </p:cNvPr>
          <p:cNvSpPr txBox="1"/>
          <p:nvPr/>
        </p:nvSpPr>
        <p:spPr>
          <a:xfrm rot="7025963">
            <a:off x="9466556" y="4926168"/>
            <a:ext cx="554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Rounded MT Bold" panose="020B0604020202020204" pitchFamily="34" charset="0"/>
              </a:rPr>
              <a:t>?</a:t>
            </a:r>
          </a:p>
        </p:txBody>
      </p:sp>
      <p:pic>
        <p:nvPicPr>
          <p:cNvPr id="27" name="Content Placeholder 42" descr="Envelope">
            <a:extLst>
              <a:ext uri="{FF2B5EF4-FFF2-40B4-BE49-F238E27FC236}">
                <a16:creationId xmlns:a16="http://schemas.microsoft.com/office/drawing/2014/main" id="{AE3764CB-BA72-4A3F-B2AE-E6C6893B3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007" y="3835214"/>
            <a:ext cx="734317" cy="73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6875 -0.0027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3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2552 -0.02824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76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263 0.0164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5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31875 0.0534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33841 0.11898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14" y="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F64D74-56FA-41BC-A794-FFD8600B24A5}"/>
              </a:ext>
            </a:extLst>
          </p:cNvPr>
          <p:cNvSpPr/>
          <p:nvPr/>
        </p:nvSpPr>
        <p:spPr>
          <a:xfrm>
            <a:off x="8972519" y="4773169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3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40D2D7-1BDB-4343-BDF6-49651D8573A0}"/>
              </a:ext>
            </a:extLst>
          </p:cNvPr>
          <p:cNvSpPr/>
          <p:nvPr/>
        </p:nvSpPr>
        <p:spPr>
          <a:xfrm>
            <a:off x="1114744" y="2802807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6863F4-0244-41D0-B0A3-57BB090EA208}"/>
              </a:ext>
            </a:extLst>
          </p:cNvPr>
          <p:cNvSpPr/>
          <p:nvPr/>
        </p:nvSpPr>
        <p:spPr>
          <a:xfrm>
            <a:off x="8972518" y="2911777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2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D1EB8A-3935-415D-AF17-EE3E6943BADB}"/>
              </a:ext>
            </a:extLst>
          </p:cNvPr>
          <p:cNvCxnSpPr>
            <a:cxnSpLocks/>
          </p:cNvCxnSpPr>
          <p:nvPr/>
        </p:nvCxnSpPr>
        <p:spPr>
          <a:xfrm>
            <a:off x="2690625" y="3236672"/>
            <a:ext cx="2482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42" descr="Envelope">
            <a:extLst>
              <a:ext uri="{FF2B5EF4-FFF2-40B4-BE49-F238E27FC236}">
                <a16:creationId xmlns:a16="http://schemas.microsoft.com/office/drawing/2014/main" id="{CFCC0ABE-6700-41C2-A801-E9EA93750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0625" y="2629797"/>
            <a:ext cx="734317" cy="73431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A071E1-8F6B-4B3B-ADF8-41A33F368220}"/>
              </a:ext>
            </a:extLst>
          </p:cNvPr>
          <p:cNvCxnSpPr>
            <a:cxnSpLocks/>
          </p:cNvCxnSpPr>
          <p:nvPr/>
        </p:nvCxnSpPr>
        <p:spPr>
          <a:xfrm>
            <a:off x="5627802" y="3621328"/>
            <a:ext cx="3344717" cy="1604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AB2E33-E6B1-4D36-A6A3-5467E9070F3D}"/>
              </a:ext>
            </a:extLst>
          </p:cNvPr>
          <p:cNvCxnSpPr>
            <a:cxnSpLocks/>
          </p:cNvCxnSpPr>
          <p:nvPr/>
        </p:nvCxnSpPr>
        <p:spPr>
          <a:xfrm>
            <a:off x="5627802" y="3304620"/>
            <a:ext cx="3344716" cy="59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9255C74-79B8-49D3-9632-6CC2BA72E5BC}"/>
              </a:ext>
            </a:extLst>
          </p:cNvPr>
          <p:cNvSpPr/>
          <p:nvPr/>
        </p:nvSpPr>
        <p:spPr>
          <a:xfrm>
            <a:off x="8972517" y="740526"/>
            <a:ext cx="1575881" cy="904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 1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2F25BA-B24C-480D-AF8E-9E28CACBB0DE}"/>
              </a:ext>
            </a:extLst>
          </p:cNvPr>
          <p:cNvCxnSpPr>
            <a:cxnSpLocks/>
          </p:cNvCxnSpPr>
          <p:nvPr/>
        </p:nvCxnSpPr>
        <p:spPr>
          <a:xfrm flipV="1">
            <a:off x="5627802" y="1091971"/>
            <a:ext cx="3344714" cy="1798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C22B124-A154-4061-A4E6-BE5EF8DD6945}"/>
              </a:ext>
            </a:extLst>
          </p:cNvPr>
          <p:cNvSpPr txBox="1"/>
          <p:nvPr/>
        </p:nvSpPr>
        <p:spPr>
          <a:xfrm>
            <a:off x="5046988" y="1977766"/>
            <a:ext cx="48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 Rounded MT Bold" panose="020B060402020202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0DE80-DEA0-411B-8AD4-2B7A63ED51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6861" y="4903594"/>
            <a:ext cx="3226944" cy="15694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473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96296E-6 L 0.18138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696</Words>
  <Application>Microsoft Office PowerPoint</Application>
  <PresentationFormat>Widescreen</PresentationFormat>
  <Paragraphs>154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Arial Rounded MT Bold</vt:lpstr>
      <vt:lpstr>Calibri</vt:lpstr>
      <vt:lpstr>Calibri Light</vt:lpstr>
      <vt:lpstr>Courier New</vt:lpstr>
      <vt:lpstr>Raleway</vt:lpstr>
      <vt:lpstr>Raleway Light</vt:lpstr>
      <vt:lpstr>Raleway Medium</vt:lpstr>
      <vt:lpstr>Raleway SemiBold</vt:lpstr>
      <vt:lpstr>Roboto Condensed</vt:lpstr>
      <vt:lpstr>Wingdings</vt:lpstr>
      <vt:lpstr>Office Theme</vt:lpstr>
      <vt:lpstr>Flexible &amp; Powerful Open Source Multi-Protocol Messaging</vt:lpstr>
      <vt:lpstr>PowerPoint Presentation</vt:lpstr>
      <vt:lpstr>ActiveMQ by Apache</vt:lpstr>
      <vt:lpstr>PowerPoint Presentation</vt:lpstr>
      <vt:lpstr>What is message queuing?</vt:lpstr>
      <vt:lpstr>Normal message passing:</vt:lpstr>
      <vt:lpstr>PowerPoint Presentation</vt:lpstr>
      <vt:lpstr>PowerPoint Presentation</vt:lpstr>
      <vt:lpstr>PowerPoint Presentation</vt:lpstr>
      <vt:lpstr>Example by scenario:  </vt:lpstr>
      <vt:lpstr>1.Client send requirements to Lead dev</vt:lpstr>
      <vt:lpstr>2.Lead dev asking something(to elaborate) from separate clients</vt:lpstr>
      <vt:lpstr>3.Lead dev assigning tasks to other developers</vt:lpstr>
      <vt:lpstr>How does ActiveMQ work?</vt:lpstr>
      <vt:lpstr>PowerPoint Presentation</vt:lpstr>
      <vt:lpstr>Architecture:</vt:lpstr>
      <vt:lpstr>PowerPoint Presentation</vt:lpstr>
      <vt:lpstr>Dashboard stats:</vt:lpstr>
      <vt:lpstr>Memory: </vt:lpstr>
      <vt:lpstr>Storage:</vt:lpstr>
      <vt:lpstr>ActiveMQ metrics:</vt:lpstr>
      <vt:lpstr>PowerPoint Presentation</vt:lpstr>
      <vt:lpstr>PowerPoint Presentation</vt:lpstr>
      <vt:lpstr>Organizations that use ActiveMQ</vt:lpstr>
      <vt:lpstr>Advantages</vt:lpstr>
      <vt:lpstr>Advantages contd.</vt:lpstr>
      <vt:lpstr>Advantages contd.</vt:lpstr>
      <vt:lpstr>Disadvantages:</vt:lpstr>
      <vt:lpstr>Other similar applications to ActiveMQ</vt:lpstr>
      <vt:lpstr>PowerPoint Presentation</vt:lpstr>
      <vt:lpstr>Q 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Flexible &amp; Powerful Open Source Multi-Protocol Messaging</dc:title>
  <dc:creator>Thenuka  Weerasinghe</dc:creator>
  <cp:lastModifiedBy>Thenuka  Weerasinghe</cp:lastModifiedBy>
  <cp:revision>14</cp:revision>
  <dcterms:created xsi:type="dcterms:W3CDTF">2020-01-06T18:13:49Z</dcterms:created>
  <dcterms:modified xsi:type="dcterms:W3CDTF">2020-01-07T05:53:38Z</dcterms:modified>
</cp:coreProperties>
</file>